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422" r:id="rId2"/>
    <p:sldId id="373" r:id="rId3"/>
    <p:sldId id="374" r:id="rId4"/>
    <p:sldId id="375" r:id="rId5"/>
    <p:sldId id="376" r:id="rId6"/>
    <p:sldId id="377" r:id="rId7"/>
    <p:sldId id="408" r:id="rId8"/>
    <p:sldId id="379" r:id="rId9"/>
    <p:sldId id="380" r:id="rId10"/>
    <p:sldId id="381" r:id="rId11"/>
    <p:sldId id="383" r:id="rId12"/>
    <p:sldId id="420" r:id="rId13"/>
    <p:sldId id="421" r:id="rId14"/>
    <p:sldId id="394" r:id="rId15"/>
    <p:sldId id="395" r:id="rId16"/>
    <p:sldId id="396" r:id="rId17"/>
    <p:sldId id="397" r:id="rId18"/>
    <p:sldId id="398" r:id="rId19"/>
    <p:sldId id="399" r:id="rId20"/>
    <p:sldId id="417" r:id="rId21"/>
    <p:sldId id="423" r:id="rId22"/>
    <p:sldId id="400" r:id="rId23"/>
    <p:sldId id="418" r:id="rId24"/>
    <p:sldId id="402" r:id="rId25"/>
    <p:sldId id="419" r:id="rId26"/>
    <p:sldId id="403" r:id="rId27"/>
    <p:sldId id="404" r:id="rId28"/>
    <p:sldId id="405" r:id="rId29"/>
    <p:sldId id="415" r:id="rId30"/>
    <p:sldId id="409" r:id="rId31"/>
    <p:sldId id="449" r:id="rId32"/>
    <p:sldId id="446" r:id="rId33"/>
    <p:sldId id="431" r:id="rId34"/>
    <p:sldId id="432" r:id="rId35"/>
    <p:sldId id="433" r:id="rId36"/>
    <p:sldId id="434" r:id="rId37"/>
    <p:sldId id="435" r:id="rId38"/>
    <p:sldId id="436" r:id="rId39"/>
    <p:sldId id="444" r:id="rId40"/>
    <p:sldId id="437" r:id="rId41"/>
    <p:sldId id="450" r:id="rId42"/>
    <p:sldId id="438" r:id="rId43"/>
    <p:sldId id="439" r:id="rId44"/>
    <p:sldId id="440" r:id="rId45"/>
    <p:sldId id="441" r:id="rId46"/>
    <p:sldId id="411" r:id="rId47"/>
    <p:sldId id="454" r:id="rId48"/>
    <p:sldId id="455" r:id="rId49"/>
    <p:sldId id="412" r:id="rId50"/>
    <p:sldId id="451" r:id="rId51"/>
    <p:sldId id="452" r:id="rId52"/>
    <p:sldId id="456" r:id="rId53"/>
    <p:sldId id="453" r:id="rId54"/>
    <p:sldId id="413" r:id="rId55"/>
    <p:sldId id="414" r:id="rId56"/>
    <p:sldId id="457" r:id="rId57"/>
    <p:sldId id="416" r:id="rId58"/>
    <p:sldId id="458" r:id="rId59"/>
    <p:sldId id="459" r:id="rId60"/>
    <p:sldId id="428" r:id="rId61"/>
    <p:sldId id="429" r:id="rId62"/>
    <p:sldId id="460" r:id="rId63"/>
    <p:sldId id="442" r:id="rId64"/>
    <p:sldId id="461" r:id="rId65"/>
    <p:sldId id="445" r:id="rId66"/>
    <p:sldId id="462" r:id="rId67"/>
    <p:sldId id="463" r:id="rId68"/>
    <p:sldId id="443" r:id="rId69"/>
    <p:sldId id="425"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7781B"/>
    <a:srgbClr val="FFFF99"/>
    <a:srgbClr val="FF9933"/>
    <a:srgbClr val="F8F8F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1565" autoAdjust="0"/>
  </p:normalViewPr>
  <p:slideViewPr>
    <p:cSldViewPr>
      <p:cViewPr varScale="1">
        <p:scale>
          <a:sx n="117" d="100"/>
          <a:sy n="117" d="100"/>
        </p:scale>
        <p:origin x="1576" y="168"/>
      </p:cViewPr>
      <p:guideLst>
        <p:guide orient="horz" pos="2160"/>
        <p:guide pos="2880"/>
      </p:guideLst>
    </p:cSldViewPr>
  </p:slideViewPr>
  <p:outlineViewPr>
    <p:cViewPr>
      <p:scale>
        <a:sx n="33" d="100"/>
        <a:sy n="33" d="100"/>
      </p:scale>
      <p:origin x="0" y="963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382"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59.xml"/><Relationship Id="rId3" Type="http://schemas.openxmlformats.org/officeDocument/2006/relationships/slide" Target="slides/slide51.xml"/><Relationship Id="rId7" Type="http://schemas.openxmlformats.org/officeDocument/2006/relationships/slide" Target="slides/slide57.xml"/><Relationship Id="rId2" Type="http://schemas.openxmlformats.org/officeDocument/2006/relationships/slide" Target="slides/slide50.xml"/><Relationship Id="rId1" Type="http://schemas.openxmlformats.org/officeDocument/2006/relationships/slide" Target="slides/slide49.xml"/><Relationship Id="rId6" Type="http://schemas.openxmlformats.org/officeDocument/2006/relationships/slide" Target="slides/slide55.xml"/><Relationship Id="rId11" Type="http://schemas.openxmlformats.org/officeDocument/2006/relationships/slide" Target="slides/slide69.xml"/><Relationship Id="rId5" Type="http://schemas.openxmlformats.org/officeDocument/2006/relationships/slide" Target="slides/slide53.xml"/><Relationship Id="rId10" Type="http://schemas.openxmlformats.org/officeDocument/2006/relationships/slide" Target="slides/slide67.xml"/><Relationship Id="rId4" Type="http://schemas.openxmlformats.org/officeDocument/2006/relationships/slide" Target="slides/slide52.xml"/><Relationship Id="rId9"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V3</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36D3791-ABF8-474B-B97A-6A6AB5FF2D95}" type="datetimeFigureOut">
              <a:rPr lang="en-US" smtClean="0"/>
              <a:pPr/>
              <a:t>8/16/20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lvl="0"/>
            <a:r>
              <a:rPr lang="en-US" dirty="0"/>
              <a:t>111 Ch 05 A</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B2476E-8497-458A-B0CA-EB796D594E40}" type="slidenum">
              <a:rPr lang="en-US" smtClean="0"/>
              <a:pPr/>
              <a:t>‹#›</a:t>
            </a:fld>
            <a:endParaRPr lang="en-US"/>
          </a:p>
        </p:txBody>
      </p:sp>
    </p:spTree>
    <p:extLst>
      <p:ext uri="{BB962C8B-B14F-4D97-AF65-F5344CB8AC3E}">
        <p14:creationId xmlns:p14="http://schemas.microsoft.com/office/powerpoint/2010/main" val="21313701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V3</a:t>
            </a:r>
            <a:endParaRPr lang="en-US" dirty="0"/>
          </a:p>
        </p:txBody>
      </p:sp>
      <p:sp>
        <p:nvSpPr>
          <p:cNvPr id="11" name="Slide Image Placeholder 3"/>
          <p:cNvSpPr>
            <a:spLocks noGrp="1" noRot="1" noChangeAspect="1"/>
          </p:cNvSpPr>
          <p:nvPr>
            <p:ph type="sldImg" idx="2"/>
          </p:nvPr>
        </p:nvSpPr>
        <p:spPr>
          <a:xfrm>
            <a:off x="1697038" y="696913"/>
            <a:ext cx="3511550" cy="2633662"/>
          </a:xfrm>
          <a:prstGeom prst="rect">
            <a:avLst/>
          </a:prstGeom>
          <a:noFill/>
          <a:ln w="12700">
            <a:solidFill>
              <a:prstClr val="black"/>
            </a:solidFill>
          </a:ln>
        </p:spPr>
        <p:txBody>
          <a:bodyPr vert="horz" lIns="93177" tIns="46589" rIns="93177" bIns="46589" rtlCol="0" anchor="ctr"/>
          <a:lstStyle/>
          <a:p>
            <a:endParaRPr lang="en-US"/>
          </a:p>
        </p:txBody>
      </p:sp>
      <p:sp>
        <p:nvSpPr>
          <p:cNvPr id="12" name="Notes Placeholder 4"/>
          <p:cNvSpPr>
            <a:spLocks noGrp="1"/>
          </p:cNvSpPr>
          <p:nvPr>
            <p:ph type="body" sz="quarter" idx="3"/>
          </p:nvPr>
        </p:nvSpPr>
        <p:spPr>
          <a:xfrm>
            <a:off x="233680" y="3486150"/>
            <a:ext cx="6465147" cy="511302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800"/>
            </a:lvl1pPr>
          </a:lstStyle>
          <a:p>
            <a:fld id="{C237B1E6-5EBD-4C12-9CF2-4C13CCC2F94A}" type="slidenum">
              <a:rPr lang="en-US" smtClean="0"/>
              <a:pPr/>
              <a:t>‹#›</a:t>
            </a:fld>
            <a:endParaRPr lang="en-US" dirty="0"/>
          </a:p>
        </p:txBody>
      </p:sp>
      <p:sp>
        <p:nvSpPr>
          <p:cNvPr id="8" name="Footer Placeholder 7"/>
          <p:cNvSpPr txBox="1">
            <a:spLocks/>
          </p:cNvSpPr>
          <p:nvPr/>
        </p:nvSpPr>
        <p:spPr>
          <a:xfrm>
            <a:off x="0" y="8831580"/>
            <a:ext cx="3037840" cy="464820"/>
          </a:xfrm>
          <a:prstGeom prst="rect">
            <a:avLst/>
          </a:prstGeom>
        </p:spPr>
        <p:txBody>
          <a:bodyPr vert="horz" lIns="93177" tIns="46589" rIns="93177" bIns="46589" rtlCol="0" anchor="b"/>
          <a:lstStyle>
            <a:lvl1pPr algn="l">
              <a:defRPr sz="1200"/>
            </a:lvl1p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1110 </a:t>
            </a:r>
            <a:r>
              <a:rPr kumimoji="0" lang="en-US" sz="1200" b="0" i="0" u="none" strike="noStrike" kern="1200" cap="none" spc="0" normalizeH="0" baseline="0" noProof="0" dirty="0" err="1">
                <a:ln>
                  <a:noFill/>
                </a:ln>
                <a:solidFill>
                  <a:schemeClr val="tx1"/>
                </a:solidFill>
                <a:effectLst/>
                <a:uLnTx/>
                <a:uFillTx/>
                <a:latin typeface="+mn-lt"/>
                <a:ea typeface="+mn-ea"/>
                <a:cs typeface="+mn-cs"/>
              </a:rPr>
              <a:t>Ch</a:t>
            </a:r>
            <a:r>
              <a:rPr kumimoji="0" lang="en-US" sz="1200" b="0" i="0" u="none" strike="noStrike" kern="1200" cap="none" spc="0" normalizeH="0" baseline="0" noProof="0" dirty="0">
                <a:ln>
                  <a:noFill/>
                </a:ln>
                <a:solidFill>
                  <a:schemeClr val="tx1"/>
                </a:solidFill>
                <a:effectLst/>
                <a:uLnTx/>
                <a:uFillTx/>
                <a:latin typeface="+mn-lt"/>
                <a:ea typeface="+mn-ea"/>
                <a:cs typeface="+mn-cs"/>
              </a:rPr>
              <a:t> 04 A</a:t>
            </a:r>
          </a:p>
        </p:txBody>
      </p:sp>
      <p:sp>
        <p:nvSpPr>
          <p:cNvPr id="15" name="Date Placeholder 2"/>
          <p:cNvSpPr txBox="1">
            <a:spLocks/>
          </p:cNvSpPr>
          <p:nvPr/>
        </p:nvSpPr>
        <p:spPr>
          <a:xfrm>
            <a:off x="3972560" y="0"/>
            <a:ext cx="3037840" cy="464820"/>
          </a:xfrm>
          <a:prstGeom prst="rect">
            <a:avLst/>
          </a:prstGeom>
        </p:spPr>
        <p:txBody>
          <a:bodyPr vert="horz" lIns="93177" tIns="46589" rIns="93177" bIns="46589" rtlCol="0"/>
          <a:lstStyle>
            <a:lvl1pPr algn="r">
              <a:defRPr sz="1200"/>
            </a:lvl1pPr>
          </a:lstStyle>
          <a:p>
            <a:pPr marL="0" marR="0" lvl="0" indent="0" algn="r" defTabSz="931774" rtl="0" eaLnBrk="1" fontAlgn="auto" latinLnBrk="0" hangingPunct="1">
              <a:lnSpc>
                <a:spcPct val="100000"/>
              </a:lnSpc>
              <a:spcBef>
                <a:spcPts val="0"/>
              </a:spcBef>
              <a:spcAft>
                <a:spcPts val="0"/>
              </a:spcAft>
              <a:buClrTx/>
              <a:buSzTx/>
              <a:buFontTx/>
              <a:buNone/>
              <a:tabLst/>
              <a:defRPr/>
            </a:pPr>
            <a:fld id="{7304B2DE-BEEE-488B-AD33-4FEAA76FAFA8}" type="datetime8">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8/16/20 9:57 AM</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8757043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a program that reads two numbers and prints out the sum, how do we modify the program so that it will read three pairs of numbers and print out the three sums?</a:t>
            </a:r>
          </a:p>
        </p:txBody>
      </p:sp>
      <p:sp>
        <p:nvSpPr>
          <p:cNvPr id="4" name="Slide Number Placeholder 3"/>
          <p:cNvSpPr>
            <a:spLocks noGrp="1"/>
          </p:cNvSpPr>
          <p:nvPr>
            <p:ph type="sldNum" sz="quarter" idx="10"/>
          </p:nvPr>
        </p:nvSpPr>
        <p:spPr/>
        <p:txBody>
          <a:bodyPr/>
          <a:lstStyle/>
          <a:p>
            <a:fld id="{C237B1E6-5EBD-4C12-9CF2-4C13CCC2F94A}" type="slidenum">
              <a:rPr lang="en-US" smtClean="0"/>
              <a:pPr/>
              <a:t>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3548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modify our program that reads sets and prints sums to handle five sets.</a:t>
            </a:r>
            <a:r>
              <a:rPr lang="en-US" baseline="0" dirty="0"/>
              <a:t> We define a LCV called count. Before the loop, it is initialized to zero. The while statement tests the count for less than the final value, five. The body of the loop has our original three statements and it also has a statement that increments count by one.</a:t>
            </a:r>
          </a:p>
          <a:p>
            <a:endParaRPr lang="en-US" baseline="0" dirty="0"/>
          </a:p>
          <a:p>
            <a:r>
              <a:rPr lang="en-US" baseline="0" dirty="0"/>
              <a:t>If we followed the execution of this code, count would have a value of 0, 1, 2, 3, 4, and then 5. At 5, it is no longer less than 5. The body of the loop has been executed 5 times. So, we can start the LCV out at zero, and then our test can be LCV &lt; total-count. We could have also started the LCV out at one and then our test would be LCV &lt;= total-count.</a:t>
            </a:r>
          </a:p>
        </p:txBody>
      </p:sp>
      <p:sp>
        <p:nvSpPr>
          <p:cNvPr id="4" name="Slide Number Placeholder 3"/>
          <p:cNvSpPr>
            <a:spLocks noGrp="1"/>
          </p:cNvSpPr>
          <p:nvPr>
            <p:ph type="sldNum" sz="quarter" idx="10"/>
          </p:nvPr>
        </p:nvSpPr>
        <p:spPr/>
        <p:txBody>
          <a:bodyPr/>
          <a:lstStyle/>
          <a:p>
            <a:fld id="{C237B1E6-5EBD-4C12-9CF2-4C13CCC2F94A}" type="slidenum">
              <a:rPr lang="en-US" smtClean="0"/>
              <a:pPr/>
              <a:t>11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69567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program that should echo back numbers entered by a user but it has a problem. When we run the program, we are prompted for the first number. Upon entering a value of 2, the program stops responding and just sits there – no</a:t>
            </a:r>
            <a:r>
              <a:rPr lang="en-US" baseline="0" dirty="0"/>
              <a:t> more program prompts and </a:t>
            </a:r>
            <a:r>
              <a:rPr lang="en-US" dirty="0"/>
              <a:t>no Unix command</a:t>
            </a:r>
            <a:r>
              <a:rPr lang="en-US" baseline="0" dirty="0"/>
              <a:t> prompt. What is the problem?</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19678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while statement, we see that there</a:t>
            </a:r>
            <a:r>
              <a:rPr lang="en-US" baseline="0" dirty="0"/>
              <a:t> is a semi-colon at the end of the statement. This creates an empty or null statement block between the while condition and the semi-colon. The value of 2 was entered and since the value of the </a:t>
            </a:r>
            <a:r>
              <a:rPr lang="en-US" baseline="0" dirty="0" err="1"/>
              <a:t>num</a:t>
            </a:r>
            <a:r>
              <a:rPr lang="en-US" baseline="0" dirty="0"/>
              <a:t> variable does not change inside of the loop which is empty, the result is an infinite or endless loop.</a:t>
            </a:r>
          </a:p>
          <a:p>
            <a:endParaRPr lang="en-US" baseline="0" dirty="0"/>
          </a:p>
          <a:p>
            <a:r>
              <a:rPr lang="en-US" baseline="0" dirty="0"/>
              <a:t>In Unix, you can press ctrl-c to kill the foreground process which is your running program. This will get you back to the Unix command prompt.</a:t>
            </a:r>
          </a:p>
          <a:p>
            <a:endParaRPr lang="en-US" baseline="0" dirty="0"/>
          </a:p>
          <a:p>
            <a:r>
              <a:rPr lang="en-US" baseline="0" dirty="0"/>
              <a:t>Before we get to the next looping statement, let’s write a program that will add up numbers divisible by 5 to some number that the user enters. We will use a while counting loop like and then our new for counting loop.</a:t>
            </a:r>
          </a:p>
          <a:p>
            <a:endParaRPr lang="en-US" baseline="0" dirty="0"/>
          </a:p>
          <a:p>
            <a:r>
              <a:rPr lang="en-US" baseline="0" dirty="0"/>
              <a:t>// ch04Sum5s leaving out using for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61205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took a look at a while loop with a counter LCV, we were using a counter to control the number of repetitions of the loop body. The for statement allows us to specify the major steps of a counting loop in one structure. A counting loop begins with the initialization of the counter LCV. Before the body of the loop, a condition is tested. If it is true, the loop body is executed including an increment of the counter variable.</a:t>
            </a: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20453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anytime</a:t>
            </a:r>
            <a:r>
              <a:rPr lang="en-US" baseline="0" dirty="0"/>
              <a:t> you have an assignment that is of the form variable = variable operator expression, this can be written in a shorter equivalent form of variable operator = expression. For example, a = a + 5 can be written a += 5.</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76837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remember that when adding or subtracting one, we can use pre or post increment or decrement operators. Placing a ++ before</a:t>
            </a:r>
            <a:r>
              <a:rPr lang="en-US" baseline="0" dirty="0"/>
              <a:t> a variable will add one to the value of the variable before the variable is used in the expression. In the first example shown here, one is added to n but since it is a stand-alone statement, the value is not used any further. In the second example, if n has a value of one, one is added to n and then the new value, 2, is used for the </a:t>
            </a:r>
            <a:r>
              <a:rPr lang="en-US" baseline="0" dirty="0" err="1"/>
              <a:t>printf</a:t>
            </a:r>
            <a:r>
              <a:rPr lang="en-US" baseline="0" dirty="0"/>
              <a:t>.</a:t>
            </a:r>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29624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Post-increment</a:t>
            </a:r>
            <a:r>
              <a:rPr lang="en-US" baseline="0" dirty="0"/>
              <a:t> can yield different results than pre-increment. In the first example, the value of n is not used since this is a stand-alone statement but then one is added to n. This performs the same results as a pre-increment.</a:t>
            </a:r>
          </a:p>
          <a:p>
            <a:endParaRPr lang="en-US" baseline="0" dirty="0"/>
          </a:p>
          <a:p>
            <a:r>
              <a:rPr lang="en-US" baseline="0" dirty="0"/>
              <a:t>In the second example, if n has a value of 1, the value of 1 is used in the </a:t>
            </a:r>
            <a:r>
              <a:rPr lang="en-US" baseline="0" dirty="0" err="1"/>
              <a:t>printf</a:t>
            </a:r>
            <a:r>
              <a:rPr lang="en-US" baseline="0" dirty="0"/>
              <a:t> and then one is added to n. Using pre-increment, we printed the number 2 but using post-increment, we printed the number 1. In both cases, the value of n after the </a:t>
            </a:r>
            <a:r>
              <a:rPr lang="en-US" baseline="0" dirty="0" err="1"/>
              <a:t>printf</a:t>
            </a:r>
            <a:r>
              <a:rPr lang="en-US" baseline="0" dirty="0"/>
              <a:t> is 2.</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982560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pre</a:t>
            </a:r>
            <a:r>
              <a:rPr lang="en-US" baseline="0" dirty="0"/>
              <a:t> and post decrement has the same differences. When using pre and post increment or decrement in an expression that is not a stand-alone statement, be aware of when the increment or decrement will take place. Shortcut expressions and pre or post increment or decrement are often used in the for statement to perform the increment or decrement that takes place at the end of the loop body. In this case, it is a stand-alone statement.</a:t>
            </a:r>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94832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second</a:t>
            </a:r>
            <a:r>
              <a:rPr lang="en-US" baseline="0" dirty="0"/>
              <a:t> C repetition structure, t</a:t>
            </a:r>
            <a:r>
              <a:rPr lang="en-US" dirty="0"/>
              <a:t>he for statement begins with the keyword for and then within</a:t>
            </a:r>
            <a:r>
              <a:rPr lang="en-US" baseline="0" dirty="0"/>
              <a:t> parentheses are three parts separated from each other by semi-colons. After that comes the basic block making up the loop body.</a:t>
            </a:r>
          </a:p>
          <a:p>
            <a:endParaRPr lang="en-US" baseline="0" dirty="0"/>
          </a:p>
          <a:p>
            <a:r>
              <a:rPr lang="en-US" baseline="0" dirty="0"/>
              <a:t>The first part is the initialization statement or statements. This is generally used to initialize the counter variable. </a:t>
            </a:r>
          </a:p>
          <a:p>
            <a:r>
              <a:rPr lang="en-US" baseline="0" dirty="0"/>
              <a:t>The second is the test conditional expression that specifies the condition under which the loop body will be executed. This generally tests the counter for the final value.</a:t>
            </a:r>
          </a:p>
          <a:p>
            <a:r>
              <a:rPr lang="en-US" baseline="0" dirty="0"/>
              <a:t>The third is a statement or statements that are to be performed after the loop body. This generally increments or decrements the counter variable.</a:t>
            </a:r>
          </a:p>
          <a:p>
            <a:endParaRPr lang="en-US" baseline="0" dirty="0"/>
          </a:p>
          <a:p>
            <a:r>
              <a:rPr lang="en-US" baseline="0" dirty="0"/>
              <a:t>If the first part and/or the third part contain multiple statements, they are separated by commas.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04363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for loop that prints the numbers one through ten. The</a:t>
            </a:r>
            <a:r>
              <a:rPr lang="en-US" baseline="0" dirty="0"/>
              <a:t> for statement initializes the counter variable to 1, repeats the loop body as long as the counter is &lt;= 10, and increments the counter by one after each execution of the loop body. This is the same as the while counting loop shown below it. In that code, the initialization, test, and increment are separate statements.</a:t>
            </a:r>
          </a:p>
          <a:p>
            <a:endParaRPr lang="en-US" baseline="0" dirty="0"/>
          </a:p>
          <a:p>
            <a:r>
              <a:rPr lang="en-US" baseline="0" dirty="0"/>
              <a:t>&lt;ch04For1.c from ch04While1&gt;</a:t>
            </a:r>
          </a:p>
          <a:p>
            <a:r>
              <a:rPr lang="en-US" baseline="0" dirty="0"/>
              <a:t>&lt;ch04For2.c from ch04While2&gt;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65049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copy the read, compute, and print instructions two</a:t>
            </a:r>
            <a:r>
              <a:rPr lang="en-US" baseline="0" dirty="0"/>
              <a:t> times and that would satisfy the requirements. What would we need to do if we wanted to process more than three sets?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46034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for loop that prints the numbers one through ten. The</a:t>
            </a:r>
            <a:r>
              <a:rPr lang="en-US" baseline="0" dirty="0"/>
              <a:t> for statement initializes the counter variable to 1, repeats the loop body as long as the counter is &lt;= 10, and increments the counter by one after each execution of the loop body. This is the same as the while counting loop shown below it. In that code, the initialization, test, and increment are separate statements.</a:t>
            </a:r>
          </a:p>
          <a:p>
            <a:endParaRPr lang="en-US" baseline="0" dirty="0"/>
          </a:p>
          <a:p>
            <a:r>
              <a:rPr lang="en-US" baseline="0" dirty="0"/>
              <a:t>&lt;ch04For1.c from ch04While1&gt;</a:t>
            </a:r>
          </a:p>
          <a:p>
            <a:r>
              <a:rPr lang="en-US" baseline="0" dirty="0"/>
              <a:t>&lt;ch04For2.c from ch04While2&gt;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67803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seen one for loop, can you</a:t>
            </a:r>
            <a:r>
              <a:rPr lang="en-US" baseline="0" dirty="0"/>
              <a:t> determine how many times this loop body will be executed?</a:t>
            </a:r>
          </a:p>
          <a:p>
            <a:endParaRPr lang="en-US" baseline="0" dirty="0"/>
          </a:p>
          <a:p>
            <a:r>
              <a:rPr lang="en-US" baseline="0" dirty="0"/>
              <a:t>Let’s go back to our program that sums the numbers that are evenly divisible by 5 and add a for loop to do the same thing as the while.</a:t>
            </a:r>
          </a:p>
          <a:p>
            <a:endParaRPr lang="en-US" baseline="0" dirty="0"/>
          </a:p>
          <a:p>
            <a:r>
              <a:rPr lang="en-US" baseline="0" dirty="0"/>
              <a:t>// ch04Sum5s – add using for</a:t>
            </a:r>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746769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times:</a:t>
            </a:r>
            <a:r>
              <a:rPr lang="en-US" baseline="0" dirty="0"/>
              <a:t> Count will have a value of 0, 1, 2, and then when it becomes 3, the loop will </a:t>
            </a:r>
            <a:r>
              <a:rPr lang="en-US" baseline="0"/>
              <a:t>end.</a:t>
            </a:r>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74676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C repetition structure is the do-while</a:t>
            </a:r>
            <a:r>
              <a:rPr lang="en-US" baseline="0" dirty="0"/>
              <a:t> which is similar to the while structure but the condition is tested after the loop body rather than before. It is a post-test loop rather than a pre-test loop like both the while and the for structures. The major implication of the moving of the condition test is that the body of the loop will be executed at least once.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79020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third C repetition structure begins with the keyword do. That is followed by a basic block enclosed in braces. The basic block is followed by the keyword while and then the condition enclosed in parentheses.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790203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do-while that prints the numbers one through ten. It is equivalent to using a while or a for to do the same thing.</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920234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an example of how we can use the post-test to our advantage. The user is prompted to enter a positive weight and then the weight is read. This will continue as long as the value entered by the user is not a positive number.</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157133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use the same break statement that we saw in the switch statement in one of our C repetition</a:t>
            </a:r>
            <a:r>
              <a:rPr lang="en-US" baseline="0" dirty="0"/>
              <a:t> </a:t>
            </a:r>
            <a:r>
              <a:rPr lang="en-US" dirty="0"/>
              <a:t>structure loop bodies. It will cause execution to break out of the loop and go to the next</a:t>
            </a:r>
            <a:r>
              <a:rPr lang="en-US" baseline="0" dirty="0"/>
              <a:t> statement after the loop. This is considered bad programming practice because it is harder to determine how you arrived at that next statement. For that reason, we will only be using the break statement in the switch structure.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101052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also a continue statement that causes execution to go to the next iteration of the loop. This is also considered a bad programming practice so we will not use the continue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563276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how</a:t>
            </a:r>
            <a:r>
              <a:rPr lang="en-US" baseline="0" dirty="0"/>
              <a:t> to make decisions and perform repetitions, we can use these for some common subtasks within a program. These subtasks include reading until there is no more data, counting, accumulating, searching, and finding extremes.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56294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again perform multiple copies but what if the number of sets we wanted to process was large? What</a:t>
            </a:r>
            <a:r>
              <a:rPr lang="en-US" baseline="0" dirty="0"/>
              <a:t> if we had hundreds, thousands, or even millions of sets?</a:t>
            </a:r>
          </a:p>
          <a:p>
            <a:endParaRPr lang="en-US" baseline="0" dirty="0"/>
          </a:p>
          <a:p>
            <a:r>
              <a:rPr lang="en-US" baseline="0" dirty="0"/>
              <a:t>Obviously, the copy-paste method would not work very well. We need a method so that we can control the execution flow so that we can perform the same set of instructions repetitively until we have performed them the number of times that we wish.</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331929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looping subtasks will be based on common models. In the first model, we perform some initialization including an initial or priming read to set up for the loop. Then while we have data to process, we</a:t>
            </a:r>
            <a:r>
              <a:rPr lang="en-US" baseline="0" dirty="0"/>
              <a:t> process that data, and at the end of the loop we read some more data. After the loop has finished, we can output results if need be.</a:t>
            </a:r>
          </a:p>
          <a:p>
            <a:endParaRPr lang="en-US" baseline="0" dirty="0"/>
          </a:p>
          <a:p>
            <a:r>
              <a:rPr lang="en-US" baseline="0" dirty="0"/>
              <a:t>The second model does not have a priming read, instead the read or </a:t>
            </a:r>
            <a:r>
              <a:rPr lang="en-US" baseline="0" dirty="0" err="1"/>
              <a:t>scanf</a:t>
            </a:r>
            <a:r>
              <a:rPr lang="en-US" baseline="0" dirty="0"/>
              <a:t> is done in the condition of the looping statement and the returned input count is tested to make sure the data was read.</a:t>
            </a:r>
          </a:p>
          <a:p>
            <a:endParaRPr lang="en-US" baseline="0" dirty="0"/>
          </a:p>
          <a:p>
            <a:r>
              <a:rPr lang="en-US" baseline="0" dirty="0"/>
              <a:t>For variables, we might need true-false indicators, counters, sums, and previous input values.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244732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We’ve already seen how we can use a counter to control how many times a loop is executed. If we know the number of items that we would like to read, we can use a counter-controlled</a:t>
            </a:r>
            <a:r>
              <a:rPr lang="en-US" baseline="0" dirty="0"/>
              <a:t> loop to control how many items are to be read. In this example, we wish to read 5 integer test scores and display them. We can use a for loop to vary a counter from 1 through 5. Inside the loop, we read and display a test score.</a:t>
            </a:r>
          </a:p>
          <a:p>
            <a:pPr defTabSz="931774">
              <a:defRPr/>
            </a:pPr>
            <a:endParaRPr lang="en-US" baseline="0" dirty="0"/>
          </a:p>
          <a:p>
            <a:pPr defTabSz="931774">
              <a:defRPr/>
            </a:pPr>
            <a:r>
              <a:rPr lang="en-US" baseline="0" dirty="0"/>
              <a:t>If we then wanted to process sets of 10 test scores, 20 test scores, and 30 test scores, we would need to modify the program each time.</a:t>
            </a:r>
            <a:endParaRPr lang="en-US" dirty="0"/>
          </a:p>
          <a:p>
            <a:pPr defTabSz="931774">
              <a:defRPr/>
            </a:pPr>
            <a:endParaRPr lang="en-US" dirty="0"/>
          </a:p>
          <a:p>
            <a:pPr defTabSz="931774">
              <a:defRPr/>
            </a:pPr>
            <a:r>
              <a:rPr lang="en-US" dirty="0"/>
              <a:t>How could we write a program that would process an arbitrary number of scores each time the program is run so that we don’t have to modify the program each time we have a new set of scores?</a:t>
            </a:r>
          </a:p>
          <a:p>
            <a:endParaRPr lang="en-US" dirty="0"/>
          </a:p>
        </p:txBody>
      </p:sp>
      <p:sp>
        <p:nvSpPr>
          <p:cNvPr id="4" name="Header Placeholder 3"/>
          <p:cNvSpPr>
            <a:spLocks noGrp="1"/>
          </p:cNvSpPr>
          <p:nvPr>
            <p:ph type="hdr" sz="quarter" idx="10"/>
          </p:nvPr>
        </p:nvSpPr>
        <p:spPr/>
        <p:txBody>
          <a:bodyPr/>
          <a:lstStyle/>
          <a:p>
            <a:r>
              <a:rPr lang="en-US"/>
              <a:t>V3</a:t>
            </a:r>
            <a:endParaRPr lang="en-US" dirty="0"/>
          </a:p>
        </p:txBody>
      </p:sp>
      <p:sp>
        <p:nvSpPr>
          <p:cNvPr id="5" name="Slide Number Placeholder 4"/>
          <p:cNvSpPr>
            <a:spLocks noGrp="1"/>
          </p:cNvSpPr>
          <p:nvPr>
            <p:ph type="sldNum" sz="quarter" idx="11"/>
          </p:nvPr>
        </p:nvSpPr>
        <p:spPr/>
        <p:txBody>
          <a:bodyPr/>
          <a:lstStyle/>
          <a:p>
            <a:fld id="{C237B1E6-5EBD-4C12-9CF2-4C13CCC2F94A}" type="slidenum">
              <a:rPr lang="en-US" smtClean="0"/>
              <a:pPr/>
              <a:t>32</a:t>
            </a:fld>
            <a:endParaRPr lang="en-US"/>
          </a:p>
        </p:txBody>
      </p:sp>
    </p:spTree>
    <p:extLst>
      <p:ext uri="{BB962C8B-B14F-4D97-AF65-F5344CB8AC3E}">
        <p14:creationId xmlns:p14="http://schemas.microsoft.com/office/powerpoint/2010/main" val="299048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way that we can do this is to have a special value called a sentinel that indicates the end of the input. The sentinel is not part of the data that we wish to process, it just signals that there is no more data to process. We want our loop that processes the data to end when the sentinel is read. Because we don’t want to confuse the sentinel with our data, it has to be a special value that would not be in the normal range of our input data.</a:t>
            </a:r>
          </a:p>
          <a:p>
            <a:endParaRPr lang="en-US" baseline="0" dirty="0"/>
          </a:p>
          <a:p>
            <a:r>
              <a:rPr lang="en-US" baseline="0" dirty="0"/>
              <a:t>In the input data shown here, we have a set of positive integers that is ended by a sentinel of negative one.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832889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process a set of data ending in a sentinel, we want to loop through the data until the sentinel is reached. With the</a:t>
            </a:r>
            <a:r>
              <a:rPr lang="en-US" baseline="0" dirty="0"/>
              <a:t> priming read model, b</a:t>
            </a:r>
            <a:r>
              <a:rPr lang="en-US" dirty="0"/>
              <a:t>efore</a:t>
            </a:r>
            <a:r>
              <a:rPr lang="en-US" baseline="0" dirty="0"/>
              <a:t> the loop, we must read the first value. This read that sets up the loop is called a priming read. The loop then tests to see if the sentinel has been read, processes the data, and lastly reads another value.</a:t>
            </a:r>
          </a:p>
          <a:p>
            <a:endParaRPr lang="en-US" baseline="0" dirty="0"/>
          </a:p>
          <a:p>
            <a:r>
              <a:rPr lang="en-US" baseline="0" dirty="0"/>
              <a:t>If we look at this general model again, we can see those steps</a:t>
            </a:r>
          </a:p>
          <a:p>
            <a:pPr marL="349415" indent="-349415">
              <a:buAutoNum type="arabicPeriod"/>
            </a:pPr>
            <a:r>
              <a:rPr lang="en-US" baseline="0" dirty="0"/>
              <a:t>Priming read</a:t>
            </a:r>
          </a:p>
          <a:p>
            <a:pPr marL="349415" indent="-349415">
              <a:buAutoNum type="arabicPeriod"/>
            </a:pPr>
            <a:r>
              <a:rPr lang="en-US" baseline="0" dirty="0"/>
              <a:t>Test in repetition statement to loop as long as value read is not sentinel</a:t>
            </a:r>
          </a:p>
          <a:p>
            <a:pPr marL="349415" indent="-349415">
              <a:buAutoNum type="arabicPeriod"/>
            </a:pPr>
            <a:r>
              <a:rPr lang="en-US" baseline="0" dirty="0"/>
              <a:t>Process read data</a:t>
            </a:r>
          </a:p>
          <a:p>
            <a:pPr marL="349415" indent="-349415">
              <a:buAutoNum type="arabicPeriod"/>
            </a:pPr>
            <a:r>
              <a:rPr lang="en-US" baseline="0" dirty="0"/>
              <a:t>Subsequent read at end of loop</a:t>
            </a:r>
          </a:p>
        </p:txBody>
      </p:sp>
      <p:sp>
        <p:nvSpPr>
          <p:cNvPr id="4" name="Slide Number Placeholder 3"/>
          <p:cNvSpPr>
            <a:spLocks noGrp="1"/>
          </p:cNvSpPr>
          <p:nvPr>
            <p:ph type="sldNum" sz="quarter" idx="10"/>
          </p:nvPr>
        </p:nvSpPr>
        <p:spPr/>
        <p:txBody>
          <a:bodyPr/>
          <a:lstStyle/>
          <a:p>
            <a:fld id="{C237B1E6-5EBD-4C12-9CF2-4C13CCC2F94A}" type="slidenum">
              <a:rPr lang="en-US" smtClean="0"/>
              <a:pPr/>
              <a:t>34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784620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write a program to read and print a set of</a:t>
            </a:r>
            <a:r>
              <a:rPr lang="en-US" baseline="0" dirty="0"/>
              <a:t> numbers, we start with a variable to hold each number. Before the loop, we have a priming read to read the first number. Our while statement says to execute the body of the loop as long as the number read is not the sentinel so the while loop will stop after the sentinel is read. The body of the loop consists of a statement to print the number read and then a statement to read the next number.</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214174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our program where we were reading pairs of numbers. We want to read numbers until</a:t>
            </a:r>
            <a:r>
              <a:rPr lang="en-US" baseline="0" dirty="0"/>
              <a:t> the first number read is the sentinel and print out the sums of the pairs. Therefore, our priming read just reads the first number of the first pair. The while statement says to execute the loop as long as the first number is not the sentinel. In the body of the loop, we read the second number, compute and print the sum, and lastly read another first number from the next pair.</a:t>
            </a:r>
          </a:p>
        </p:txBody>
      </p:sp>
      <p:sp>
        <p:nvSpPr>
          <p:cNvPr id="4" name="Slide Number Placeholder 3"/>
          <p:cNvSpPr>
            <a:spLocks noGrp="1"/>
          </p:cNvSpPr>
          <p:nvPr>
            <p:ph type="sldNum" sz="quarter" idx="10"/>
          </p:nvPr>
        </p:nvSpPr>
        <p:spPr/>
        <p:txBody>
          <a:bodyPr/>
          <a:lstStyle/>
          <a:p>
            <a:fld id="{C237B1E6-5EBD-4C12-9CF2-4C13CCC2F94A}" type="slidenum">
              <a:rPr lang="en-US" smtClean="0"/>
              <a:pPr/>
              <a:t>36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849956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is not possible to find a value that can act as a sentinel. Suppose we wanted to be able to process all integers, not just positive integers. There are two ways that we can do this in C. </a:t>
            </a:r>
          </a:p>
          <a:p>
            <a:pPr marL="342900" indent="-342900">
              <a:buFont typeface="+mj-lt"/>
              <a:buAutoNum type="arabicPeriod"/>
            </a:pPr>
            <a:r>
              <a:rPr lang="en-US" dirty="0"/>
              <a:t>To detect the end of the data, we</a:t>
            </a:r>
            <a:r>
              <a:rPr lang="en-US" baseline="0" dirty="0"/>
              <a:t> could use the return value from </a:t>
            </a:r>
            <a:r>
              <a:rPr lang="en-US" baseline="0" dirty="0" err="1"/>
              <a:t>scanf</a:t>
            </a:r>
            <a:r>
              <a:rPr lang="en-US" baseline="0" dirty="0"/>
              <a:t> or </a:t>
            </a:r>
          </a:p>
          <a:p>
            <a:pPr marL="342900" indent="-342900">
              <a:buFont typeface="+mj-lt"/>
              <a:buAutoNum type="arabicPeriod"/>
            </a:pPr>
            <a:r>
              <a:rPr lang="en-US" baseline="0" dirty="0"/>
              <a:t>we could use the </a:t>
            </a:r>
            <a:r>
              <a:rPr lang="en-US" baseline="0" dirty="0" err="1"/>
              <a:t>feof</a:t>
            </a:r>
            <a:r>
              <a:rPr lang="en-US" baseline="0" dirty="0"/>
              <a:t> function. </a:t>
            </a:r>
          </a:p>
          <a:p>
            <a:endParaRPr lang="en-US" baseline="0" dirty="0"/>
          </a:p>
          <a:p>
            <a:r>
              <a:rPr lang="en-US" baseline="0" dirty="0"/>
              <a:t>When using the return from </a:t>
            </a:r>
            <a:r>
              <a:rPr lang="en-US" baseline="0" dirty="0" err="1"/>
              <a:t>scanf</a:t>
            </a:r>
            <a:r>
              <a:rPr lang="en-US" baseline="0" dirty="0"/>
              <a:t>, if we are trying to read numbers and there is some alphabetic data, using the return from </a:t>
            </a:r>
            <a:r>
              <a:rPr lang="en-US" baseline="0" dirty="0" err="1"/>
              <a:t>scanf</a:t>
            </a:r>
            <a:r>
              <a:rPr lang="en-US" baseline="0" dirty="0"/>
              <a:t> could be fooled into thinking that there is no more data and we wouldn’t know that there is bad data.</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068890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 try to read, we need to detect that there is no data to read. This condition is called end-of-file. When reading from</a:t>
            </a:r>
            <a:r>
              <a:rPr lang="en-US" baseline="0" dirty="0"/>
              <a:t> the keyboard, you can use ctrl-d to indicate that there is no more data. This does not work under the terminal window on some Mac operating systems.</a:t>
            </a:r>
          </a:p>
        </p:txBody>
      </p:sp>
      <p:sp>
        <p:nvSpPr>
          <p:cNvPr id="4" name="Slide Number Placeholder 3"/>
          <p:cNvSpPr>
            <a:spLocks noGrp="1"/>
          </p:cNvSpPr>
          <p:nvPr>
            <p:ph type="sldNum" sz="quarter" idx="10"/>
          </p:nvPr>
        </p:nvSpPr>
        <p:spPr/>
        <p:txBody>
          <a:bodyPr/>
          <a:lstStyle/>
          <a:p>
            <a:fld id="{C237B1E6-5EBD-4C12-9CF2-4C13CCC2F94A}" type="slidenum">
              <a:rPr lang="en-US" smtClean="0"/>
              <a:pPr/>
              <a:t>38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505882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You can use redirection to specify that standard input is to actually come from a file. When you wish to run your program, you specify the command to run the program, a less than sign (or left arrow), and then the file to which you wish to redirect stdin. Whenever your program executes a scanf, reading from standard input, the input will come from the file. In the example shown, the program a.out is run and stdin is redirected to nums.txt.</a:t>
            </a:r>
          </a:p>
          <a:p>
            <a:endParaRPr lang="en-US" baseline="0" dirty="0"/>
          </a:p>
          <a:p>
            <a:r>
              <a:rPr lang="en-US" baseline="0" dirty="0"/>
              <a:t>You can also redirect standard output to a file. You specify the command to run the program, a greater than sign (or right arrow), and then the file to which you wish to redirect stdout. The example shows a.out being run and stdout redirected to report.txt. The file report.txt will either be created or written over. You can also append to a file by specifying two greater than signs. In this case, the file will be added to if it exists or a new file will be created.</a:t>
            </a:r>
          </a:p>
          <a:p>
            <a:endParaRPr lang="en-US" baseline="0" dirty="0"/>
          </a:p>
          <a:p>
            <a:r>
              <a:rPr lang="en-US" baseline="0" dirty="0"/>
              <a:t>You can also do both on the same command line.</a:t>
            </a: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922181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When you design a program to be used with redirection, you should leave out the prompts. The data is coming from a file, not from the terminal.</a:t>
            </a:r>
            <a:endParaRPr lang="en-US" dirty="0"/>
          </a:p>
          <a:p>
            <a:pPr defTabSz="931774">
              <a:defRPr/>
            </a:pPr>
            <a:endParaRPr lang="en-US" dirty="0"/>
          </a:p>
          <a:p>
            <a:pPr defTabSz="931774">
              <a:defRPr/>
            </a:pPr>
            <a:r>
              <a:rPr lang="en-US" dirty="0"/>
              <a:t>Here</a:t>
            </a:r>
            <a:r>
              <a:rPr lang="en-US" baseline="0" dirty="0"/>
              <a:t> is a program to read and print numbers using the return from </a:t>
            </a:r>
            <a:r>
              <a:rPr lang="en-US" baseline="0" dirty="0" err="1"/>
              <a:t>scanf</a:t>
            </a:r>
            <a:r>
              <a:rPr lang="en-US" baseline="0" dirty="0"/>
              <a:t> and a priming read. We have another variable called </a:t>
            </a:r>
            <a:r>
              <a:rPr lang="en-US" baseline="0" dirty="0" err="1"/>
              <a:t>inputCount</a:t>
            </a:r>
            <a:r>
              <a:rPr lang="en-US" baseline="0" dirty="0"/>
              <a:t> to hold the </a:t>
            </a:r>
            <a:r>
              <a:rPr lang="en-US" baseline="0" dirty="0" err="1"/>
              <a:t>scanf</a:t>
            </a:r>
            <a:r>
              <a:rPr lang="en-US" baseline="0" dirty="0"/>
              <a:t> return. The priming read tries to read a number and the number of items read is placed into the variable. We want to process numbers as long as the number of items read is one. At the end of the loop, we have another read which saves the input count.</a:t>
            </a:r>
          </a:p>
          <a:p>
            <a:pPr defTabSz="931774">
              <a:defRPr/>
            </a:pPr>
            <a:endParaRPr lang="en-US" baseline="0" dirty="0"/>
          </a:p>
          <a:p>
            <a:pPr defTabSz="931774">
              <a:defRPr/>
            </a:pPr>
            <a:endParaRPr lang="en-US" baseline="0" dirty="0"/>
          </a:p>
          <a:p>
            <a:pPr marL="0" marR="0" indent="0" algn="l" defTabSz="931774" rtl="0" eaLnBrk="1" fontAlgn="auto" latinLnBrk="0" hangingPunct="1">
              <a:lnSpc>
                <a:spcPct val="100000"/>
              </a:lnSpc>
              <a:spcBef>
                <a:spcPts val="0"/>
              </a:spcBef>
              <a:spcAft>
                <a:spcPts val="0"/>
              </a:spcAft>
              <a:buClrTx/>
              <a:buSzTx/>
              <a:buFontTx/>
              <a:buNone/>
              <a:tabLst/>
              <a:defRPr/>
            </a:pPr>
            <a:r>
              <a:rPr lang="en-US" dirty="0"/>
              <a:t>Another example:    ~/111/Chp4/</a:t>
            </a:r>
            <a:r>
              <a:rPr lang="en-US" dirty="0" err="1"/>
              <a:t>endOfData.c</a:t>
            </a:r>
            <a:r>
              <a:rPr lang="en-US" dirty="0"/>
              <a:t>    can run it with ctrl-d</a:t>
            </a:r>
            <a:r>
              <a:rPr lang="en-US" baseline="0" dirty="0"/>
              <a:t>   as well as with redirected input.txt</a:t>
            </a:r>
          </a:p>
          <a:p>
            <a:pPr marL="0" marR="0" indent="0" algn="l" defTabSz="931774"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81529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Repetition</a:t>
            </a:r>
            <a:r>
              <a:rPr lang="en-US" baseline="0" dirty="0"/>
              <a:t> or looping allows us to execute a block of code, also called the body of the loop, multiple times. C provides 3 types of repetition or looping instructions. </a:t>
            </a:r>
          </a:p>
          <a:p>
            <a:endParaRPr lang="en-US" baseline="0" dirty="0"/>
          </a:p>
          <a:p>
            <a:r>
              <a:rPr lang="en-US" baseline="0" dirty="0"/>
              <a:t>The while statement is the most flexible and so we will cover it first. The for statement allows a more compact method of specifying a counting loop. The do-while is similar to the while but the block of code is always executed at least once.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940375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~/111/Chp4/endOfData2.c   for first example</a:t>
            </a:r>
          </a:p>
          <a:p>
            <a:pPr defTabSz="931774">
              <a:defRPr/>
            </a:pPr>
            <a:r>
              <a:rPr lang="en-US" dirty="0"/>
              <a:t>~/111/Chp4/endOfData3.c   for</a:t>
            </a:r>
            <a:r>
              <a:rPr lang="en-US" baseline="0" dirty="0"/>
              <a:t> second example with EOF</a:t>
            </a:r>
          </a:p>
          <a:p>
            <a:pPr defTabSz="931774">
              <a:defRPr/>
            </a:pPr>
            <a:endParaRPr lang="en-US" baseline="0" dirty="0"/>
          </a:p>
          <a:p>
            <a:pPr defTabSz="931774">
              <a:defRPr/>
            </a:pPr>
            <a:r>
              <a:rPr lang="en-US" baseline="0" dirty="0"/>
              <a:t>Test both with user input and ctrl-d   and also with redirecting input.txt</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574991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is our program to read and sum pairs of numbers checking the return from </a:t>
            </a:r>
            <a:r>
              <a:rPr lang="en-US" baseline="0" dirty="0" err="1"/>
              <a:t>scanf</a:t>
            </a:r>
            <a:r>
              <a:rPr lang="en-US" baseline="0" dirty="0"/>
              <a:t> inside the while test. We want to process pairs as long as the number of items read is two. This program would also end if there were one extra number at the end of the data.</a:t>
            </a:r>
          </a:p>
          <a:p>
            <a:endParaRPr lang="en-US" baseline="0" dirty="0"/>
          </a:p>
          <a:p>
            <a:r>
              <a:rPr lang="en-US" dirty="0"/>
              <a:t>~/111/Chp4/endOfData4.c.   with</a:t>
            </a:r>
            <a:r>
              <a:rPr lang="en-US" baseline="0" dirty="0"/>
              <a:t> redirected input2.txt (has extra number in file)</a:t>
            </a:r>
          </a:p>
        </p:txBody>
      </p:sp>
      <p:sp>
        <p:nvSpPr>
          <p:cNvPr id="4" name="Slide Number Placeholder 3"/>
          <p:cNvSpPr>
            <a:spLocks noGrp="1"/>
          </p:cNvSpPr>
          <p:nvPr>
            <p:ph type="sldNum" sz="quarter" idx="10"/>
          </p:nvPr>
        </p:nvSpPr>
        <p:spPr/>
        <p:txBody>
          <a:bodyPr/>
          <a:lstStyle/>
          <a:p>
            <a:fld id="{C237B1E6-5EBD-4C12-9CF2-4C13CCC2F94A}" type="slidenum">
              <a:rPr lang="en-US" smtClean="0"/>
              <a:pPr/>
              <a:t>42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57350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detect end-of-file</a:t>
            </a:r>
            <a:r>
              <a:rPr lang="en-US" baseline="0" dirty="0"/>
              <a:t> with the feof function, you specify feof and then a file-pointer as the argument. It returns a true or false which can then be tested in your program. To use for standard input, you would specify feof and then stdin as the argument.</a:t>
            </a:r>
          </a:p>
          <a:p>
            <a:endParaRPr lang="en-US" baseline="0" dirty="0"/>
          </a:p>
          <a:p>
            <a:r>
              <a:rPr lang="en-US" baseline="0" dirty="0"/>
              <a:t>In a program if you wished to execute a loop as long as you had not reached end-of-file, you could specify !</a:t>
            </a:r>
            <a:r>
              <a:rPr lang="en-US" baseline="0" dirty="0" err="1"/>
              <a:t>foef</a:t>
            </a:r>
            <a:r>
              <a:rPr lang="en-US" baseline="0" dirty="0"/>
              <a:t>(</a:t>
            </a:r>
            <a:r>
              <a:rPr lang="en-US" baseline="0" dirty="0" err="1"/>
              <a:t>stdin</a:t>
            </a:r>
            <a:r>
              <a:rPr lang="en-US" baseline="0" dirty="0"/>
              <a:t>) as the condition in your while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670777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defTabSz="931774">
              <a:defRPr/>
            </a:pPr>
            <a:r>
              <a:rPr lang="en-US" dirty="0"/>
              <a:t>Here</a:t>
            </a:r>
            <a:r>
              <a:rPr lang="en-US" baseline="0" dirty="0"/>
              <a:t> is a program to read and print numbers using the </a:t>
            </a:r>
            <a:r>
              <a:rPr lang="en-US" baseline="0" dirty="0" err="1"/>
              <a:t>feof</a:t>
            </a:r>
            <a:r>
              <a:rPr lang="en-US" baseline="0" dirty="0"/>
              <a:t> function. The priming read tries to read a number. We want to process numbers as long as the end-of-file was not reached. At the end of the loop, we attempt another read.</a:t>
            </a:r>
          </a:p>
          <a:p>
            <a:pPr defTabSz="931774">
              <a:defRPr/>
            </a:pPr>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929264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our program to read and sum pairs of numbers using the </a:t>
            </a:r>
            <a:r>
              <a:rPr lang="en-US" baseline="0" dirty="0" err="1"/>
              <a:t>feof</a:t>
            </a:r>
            <a:r>
              <a:rPr lang="en-US" baseline="0" dirty="0"/>
              <a:t> function. The priming read tries to read the first number in the first pair. We want to process data as long as we have not reached end-of-file. Inside the loop, we read and process the second number of the pair. At the end of the loop, we have another attempted read of the first number of the pair.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~/111/Chp4/endOfData5.c.   with</a:t>
            </a:r>
            <a:r>
              <a:rPr lang="en-US" baseline="0" dirty="0"/>
              <a:t> redirected input.txt.   (doesn’t work with user input without using ctrl-d, but works with redirected input file)</a:t>
            </a: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049835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programs need to keep a count of the number of some</a:t>
            </a:r>
            <a:r>
              <a:rPr lang="en-US" baseline="0" dirty="0"/>
              <a:t> item or condition, for example, the number of scores in a file. Here we have to have a counter variable that keeps track of how many scores we have read so we define an integer variable for the count. It also needs to be given an initial value of zero. In the body of a loop as we are reading the scores, we increment the counter. Counters are incremented by a constant amount.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80575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programs need to keep a count of the number of some</a:t>
            </a:r>
            <a:r>
              <a:rPr lang="en-US" baseline="0" dirty="0"/>
              <a:t> item or condition, for example, the number of scores in a file. Here we have to have a counter variable that keeps track of how many scores we have read so we define an integer variable for the count. It also needs to be given an initial value of zero. In the body of a loop as we are reading the scores, we increment the counter. Counters are incremented by a constant amount.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501112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programs need to keep a count of the number of some</a:t>
            </a:r>
            <a:r>
              <a:rPr lang="en-US" baseline="0" dirty="0"/>
              <a:t> item or condition, for example, the number of scores in a file. Here we have to have a counter variable that keeps track of how many scores we have read so we define an integer variable for the count. It also needs to be given an initial value of zero. In the body of a loop as we are reading the scores, we increment the counter. Counters are incremented by a constant amount.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69717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~/111/Chp4/</a:t>
            </a:r>
            <a:r>
              <a:rPr lang="en-US" dirty="0" err="1"/>
              <a:t>couting.c</a:t>
            </a:r>
            <a:r>
              <a:rPr lang="en-US" baseline="0" dirty="0"/>
              <a:t>   using input from the keyboard</a:t>
            </a:r>
            <a:endParaRPr lang="en-US" dirty="0"/>
          </a:p>
          <a:p>
            <a:endParaRPr lang="en-US" baseline="0" dirty="0"/>
          </a:p>
          <a:p>
            <a:endParaRPr lang="en-US" baseline="0" dirty="0"/>
          </a:p>
          <a:p>
            <a:r>
              <a:rPr lang="en-US" baseline="0" dirty="0"/>
              <a:t>The variable called </a:t>
            </a:r>
            <a:r>
              <a:rPr lang="en-US" baseline="0" dirty="0" err="1">
                <a:latin typeface="Courier New" charset="0"/>
                <a:ea typeface="Courier New" charset="0"/>
                <a:cs typeface="Courier New" charset="0"/>
              </a:rPr>
              <a:t>scoreCount</a:t>
            </a:r>
            <a:r>
              <a:rPr lang="en-US" baseline="0" dirty="0">
                <a:latin typeface="+mn-lt"/>
                <a:ea typeface="+mn-ea"/>
                <a:cs typeface="+mn-cs"/>
              </a:rPr>
              <a:t> is being used as the counter; it’s initialized to zero.</a:t>
            </a:r>
          </a:p>
          <a:p>
            <a:r>
              <a:rPr lang="en-US" baseline="0" dirty="0">
                <a:latin typeface="+mn-lt"/>
                <a:ea typeface="+mn-ea"/>
                <a:cs typeface="+mn-cs"/>
              </a:rPr>
              <a:t>The program uses a priming read.</a:t>
            </a:r>
          </a:p>
          <a:p>
            <a:r>
              <a:rPr lang="en-US" baseline="0" dirty="0">
                <a:latin typeface="+mn-lt"/>
                <a:ea typeface="+mn-ea"/>
                <a:cs typeface="+mn-cs"/>
              </a:rPr>
              <a:t>The loop reiterates as long as the read has not hit end-of-file.</a:t>
            </a:r>
            <a:endParaRPr lang="en-US" baseline="0" dirty="0"/>
          </a:p>
          <a:p>
            <a:r>
              <a:rPr lang="en-US" baseline="0" dirty="0"/>
              <a:t>The loop body increments the counter because there has been a successful read of a score. It then reads the next score.</a:t>
            </a:r>
          </a:p>
          <a:p>
            <a:endParaRPr lang="en-US" baseline="0" dirty="0"/>
          </a:p>
          <a:p>
            <a:r>
              <a:rPr lang="en-US" baseline="0" dirty="0"/>
              <a:t>After hitting end-of-file, we can print the score count.</a:t>
            </a:r>
          </a:p>
          <a:p>
            <a:endParaRPr lang="en-US" baseline="0" dirty="0"/>
          </a:p>
          <a:p>
            <a:r>
              <a:rPr lang="en-US" b="1" baseline="0" dirty="0"/>
              <a:t>How would you change if designed to read from a file?</a:t>
            </a:r>
          </a:p>
          <a:p>
            <a:r>
              <a:rPr lang="en-US" b="0" baseline="0" dirty="0"/>
              <a:t>Comment out the </a:t>
            </a:r>
            <a:r>
              <a:rPr lang="en-US" b="0" baseline="0" dirty="0" err="1"/>
              <a:t>printf</a:t>
            </a:r>
            <a:r>
              <a:rPr lang="en-US" b="0" baseline="0" dirty="0"/>
              <a:t> statements that prompt the user; possibly add </a:t>
            </a:r>
            <a:r>
              <a:rPr lang="en-US" b="0" baseline="0" dirty="0" err="1"/>
              <a:t>printf</a:t>
            </a:r>
            <a:r>
              <a:rPr lang="en-US" b="0" baseline="0" dirty="0"/>
              <a:t> statements to print the scores that were read 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~/111/Chp4/couting2.c</a:t>
            </a:r>
            <a:r>
              <a:rPr lang="en-US" baseline="0" dirty="0"/>
              <a:t>   using input redirected from file   input3.txt</a:t>
            </a:r>
            <a:endParaRPr lang="en-US" dirty="0"/>
          </a:p>
          <a:p>
            <a:endParaRPr lang="en-US" b="1"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754678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~/111/Chp4/couting3.c</a:t>
            </a:r>
          </a:p>
          <a:p>
            <a:endParaRPr lang="en-US" baseline="0" dirty="0"/>
          </a:p>
          <a:p>
            <a:r>
              <a:rPr lang="en-US" baseline="0" dirty="0"/>
              <a:t>Here we have eliminated the priming read and are using the return from the </a:t>
            </a:r>
            <a:r>
              <a:rPr lang="en-US" baseline="0" dirty="0" err="1"/>
              <a:t>scanf</a:t>
            </a:r>
            <a:r>
              <a:rPr lang="en-US" baseline="0" dirty="0"/>
              <a:t> in the while condition.</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31982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any of the</a:t>
            </a:r>
            <a:r>
              <a:rPr lang="en-US" baseline="0" dirty="0"/>
              <a:t> </a:t>
            </a:r>
            <a:r>
              <a:rPr lang="en-US" dirty="0"/>
              <a:t>repetition structures</a:t>
            </a:r>
            <a:r>
              <a:rPr lang="en-US" baseline="0" dirty="0"/>
              <a:t>, the programmer must specify the condition which if true the actions will be executed and the actions to be repeated. If we had some </a:t>
            </a:r>
            <a:r>
              <a:rPr lang="en-US" baseline="0" dirty="0" err="1"/>
              <a:t>psuedocode</a:t>
            </a:r>
            <a:r>
              <a:rPr lang="en-US" baseline="0" dirty="0"/>
              <a:t>, English-like instructions, that described the process of shopping at Wal-Mart, it might say “While there are more items on my shopping list, purchase the next item and cross it off the list.” While the condition “more items on list” is true, we perform the two actions, purchase next item and cross it off the list.</a:t>
            </a:r>
          </a:p>
          <a:p>
            <a:endParaRPr lang="en-US" baseline="0" dirty="0"/>
          </a:p>
          <a:p>
            <a:r>
              <a:rPr lang="en-US" baseline="0" dirty="0"/>
              <a:t>The while loop is repeated as long as the condition is true. Another way of saying the same thing is that the while loop is repeated until the condition becomes false.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185256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we are using a counting loop, why not use a for?</a:t>
            </a:r>
          </a:p>
          <a:p>
            <a:endParaRPr lang="en-US" baseline="0" dirty="0"/>
          </a:p>
          <a:p>
            <a:r>
              <a:rPr lang="en-US" dirty="0"/>
              <a:t>~/111/Chp4/couting4.c</a:t>
            </a:r>
          </a:p>
          <a:p>
            <a:endParaRPr lang="en-US" dirty="0"/>
          </a:p>
          <a:p>
            <a:r>
              <a:rPr lang="en-US" dirty="0"/>
              <a:t>- - &gt; counting4.c</a:t>
            </a:r>
            <a:r>
              <a:rPr lang="en-US" baseline="0" dirty="0"/>
              <a:t> doesn’t initialize the LCV in the for loop because it’s already initialized above the for loop</a:t>
            </a:r>
            <a:endParaRPr lang="en-US" dirty="0"/>
          </a:p>
          <a:p>
            <a:endParaRPr lang="en-US" baseline="0" dirty="0"/>
          </a:p>
          <a:p>
            <a:r>
              <a:rPr lang="en-US" b="1" baseline="0" dirty="0"/>
              <a:t>How would this be modified for reading from a file?</a:t>
            </a:r>
          </a:p>
          <a:p>
            <a:r>
              <a:rPr lang="en-US" baseline="0" dirty="0"/>
              <a:t>Remove prompting </a:t>
            </a:r>
            <a:r>
              <a:rPr lang="en-US" baseline="0" dirty="0" err="1"/>
              <a:t>printf</a:t>
            </a:r>
            <a:r>
              <a:rPr lang="en-US" baseline="0" dirty="0"/>
              <a:t> statements; add </a:t>
            </a:r>
            <a:r>
              <a:rPr lang="en-US" baseline="0" dirty="0" err="1"/>
              <a:t>printf</a:t>
            </a:r>
            <a:r>
              <a:rPr lang="en-US" baseline="0" dirty="0"/>
              <a:t> statements to show the scores that are read in from file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~/111/Chp4/couting5.c</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241245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255944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~/111/Chp4/couting6.c</a:t>
            </a:r>
            <a:r>
              <a:rPr lang="en-US" baseline="0" dirty="0"/>
              <a:t>   - - &gt; shows empty for loop, uses the value of the LCV as the count and doesn’t do anything else inside body of loop</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042967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we only wanted to print the count</a:t>
            </a:r>
            <a:r>
              <a:rPr lang="en-US" baseline="0" dirty="0"/>
              <a:t> of the passing scores that are greater then or equal to 70. We only want to count the passing scores so we can use an if statement just before we increment the count.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5331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changed</a:t>
            </a:r>
            <a:r>
              <a:rPr lang="en-US" baseline="0" dirty="0"/>
              <a:t> </a:t>
            </a:r>
            <a:r>
              <a:rPr lang="en-US" baseline="0" dirty="0" err="1"/>
              <a:t>scoreCount</a:t>
            </a:r>
            <a:r>
              <a:rPr lang="en-US" baseline="0" dirty="0"/>
              <a:t> to </a:t>
            </a:r>
            <a:r>
              <a:rPr lang="en-US" baseline="0" dirty="0" err="1"/>
              <a:t>passCount</a:t>
            </a:r>
            <a:r>
              <a:rPr lang="en-US" baseline="0" dirty="0"/>
              <a:t> and </a:t>
            </a:r>
            <a:r>
              <a:rPr lang="en-US" dirty="0"/>
              <a:t>inserted the if statement just before the increment for the counter so that only scores &gt;= 70 will be counted.</a:t>
            </a:r>
          </a:p>
          <a:p>
            <a:endParaRPr lang="en-US" dirty="0"/>
          </a:p>
          <a:p>
            <a:r>
              <a:rPr lang="en-US" dirty="0"/>
              <a:t>~/111/Chp4/</a:t>
            </a:r>
            <a:r>
              <a:rPr lang="en-US" dirty="0" err="1"/>
              <a:t>passing.c</a:t>
            </a:r>
            <a:r>
              <a:rPr lang="en-US" baseline="0" dirty="0"/>
              <a:t>   - - &gt;  added a </a:t>
            </a:r>
            <a:r>
              <a:rPr lang="en-US" baseline="0" dirty="0" err="1"/>
              <a:t>printf</a:t>
            </a:r>
            <a:r>
              <a:rPr lang="en-US" baseline="0" dirty="0"/>
              <a:t> to show all the scores read in from the file, input4.txt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505751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we wanted</a:t>
            </a:r>
            <a:r>
              <a:rPr lang="en-US" baseline="0" dirty="0"/>
              <a:t> to count the passing and the failing scores. We could use an if-else.</a:t>
            </a: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255835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a:t>
            </a:r>
            <a:r>
              <a:rPr lang="en-US" baseline="0" dirty="0"/>
              <a:t> separate counters for passing scores and failing scores which are both initialized. We’ve also added an else to the if to count the failing scores. Lastly we also output the failing score count.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~/111/Chp4/passing2.c</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762549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want to maintain a sum or total of some values in a looping program. To do that we declare</a:t>
            </a:r>
            <a:r>
              <a:rPr lang="en-US" baseline="0" dirty="0"/>
              <a:t> an accumulator variable to hold the sum and we also need to initialize it to zero. In the body of the loop,  we add the value to the sum.</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0392187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we have a score accumulator</a:t>
            </a:r>
            <a:r>
              <a:rPr lang="en-US" baseline="0" dirty="0"/>
              <a:t> called </a:t>
            </a:r>
            <a:r>
              <a:rPr lang="en-US" baseline="0" dirty="0" err="1"/>
              <a:t>scoreSum</a:t>
            </a:r>
            <a:r>
              <a:rPr lang="en-US" baseline="0" dirty="0"/>
              <a:t> instead of a counter. It is also initialized. Inside the loop, the score just read is added to the accumulator. At end-of-file, the total is printed.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a:t>
            </a:r>
            <a:r>
              <a:rPr lang="en-US" dirty="0" err="1"/>
              <a:t>sum.c</a:t>
            </a:r>
            <a:r>
              <a:rPr lang="en-US" baseline="0" dirty="0"/>
              <a:t>   with input4.txt</a:t>
            </a:r>
            <a:endParaRPr lang="en-US" dirty="0"/>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993057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866">
              <a:defRPr/>
            </a:pPr>
            <a:r>
              <a:rPr lang="en-US" dirty="0"/>
              <a:t>Suppose we have ten quiz grades that range from 0 to 100 to be entered by the user. How would you determine the class average?</a:t>
            </a:r>
          </a:p>
          <a:p>
            <a:pPr defTabSz="931866">
              <a:defRPr/>
            </a:pPr>
            <a:endParaRPr lang="en-US" dirty="0"/>
          </a:p>
          <a:p>
            <a:pPr defTabSz="931866">
              <a:defRPr/>
            </a:pPr>
            <a:r>
              <a:rPr lang="en-US" dirty="0"/>
              <a:t>To help you out: To compute an average, we need a count of the number of items and the sum</a:t>
            </a:r>
            <a:r>
              <a:rPr lang="en-US" baseline="0" dirty="0"/>
              <a:t> or total of the items. </a:t>
            </a:r>
            <a:endParaRPr lang="en-US" dirty="0"/>
          </a:p>
          <a:p>
            <a:pPr defTabSz="931866">
              <a:defRPr/>
            </a:pPr>
            <a:endParaRPr lang="en-US" dirty="0"/>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73966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flowchart for the while statement,</a:t>
            </a:r>
            <a:r>
              <a:rPr lang="en-US" baseline="0" dirty="0"/>
              <a:t> we see that the first thing that is done is that the condition is tested. If the condition is true, the body of the loop is executed and then we go back and retest the condition.  If the condition is false, we go to the next statement after the while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2403024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can start out by setting the total to zero and the grade counter to one. While the grade counter is &lt;= ten, we can get a grade, add it to the total, and increment the grade counter. Once the counter becomes greater than 10, the loop will end. We could then compute and print the average.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a:t>
            </a:r>
            <a:r>
              <a:rPr lang="en-US" dirty="0" err="1"/>
              <a:t>avg.c</a:t>
            </a:r>
            <a:r>
              <a:rPr lang="en-US" baseline="0" dirty="0"/>
              <a:t>   with input5.txt</a:t>
            </a:r>
            <a:endParaRPr lang="en-US" dirty="0"/>
          </a:p>
          <a:p>
            <a:endParaRPr lang="en-US" baseline="0" dirty="0"/>
          </a:p>
          <a:p>
            <a:endParaRPr lang="en-US" baseline="0" dirty="0"/>
          </a:p>
          <a:p>
            <a:r>
              <a:rPr lang="en-US" baseline="0" dirty="0"/>
              <a:t>Based on what we have learned about detecting end-of-file, how would you change this to average all of the scores in a file?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~/111/Chp4/avg2.c</a:t>
            </a:r>
            <a:r>
              <a:rPr lang="en-US" baseline="0" dirty="0"/>
              <a:t>   with input5.txt</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688939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searching through</a:t>
            </a:r>
            <a:r>
              <a:rPr lang="en-US" baseline="0" dirty="0"/>
              <a:t> data and you wish to determine if a target value is found, you can set up an indicator variable that will contain the found status. You could start by initializing it to false or zero. As we loop through the data, if the current value equals our target value, we would change the value of the indicator to true or one.</a:t>
            </a:r>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188353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we</a:t>
            </a:r>
            <a:r>
              <a:rPr lang="en-US" baseline="0" dirty="0"/>
              <a:t> write a program that would read a target score from a file and then read the actual scores from the file determining if one is equal to the target? At the end it would tell us if the target is found.</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548738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a:t>
            </a:r>
            <a:r>
              <a:rPr lang="en-US" dirty="0" err="1"/>
              <a:t>flag.c</a:t>
            </a:r>
            <a:r>
              <a:rPr lang="en-US" baseline="0" dirty="0"/>
              <a:t>   with input5.txt  - - &gt; added a couple of </a:t>
            </a:r>
            <a:r>
              <a:rPr lang="en-US" baseline="0" dirty="0" err="1"/>
              <a:t>printfs</a:t>
            </a:r>
            <a:r>
              <a:rPr lang="en-US" baseline="0" dirty="0"/>
              <a:t> to show what the target score is and then each other score read in from file</a:t>
            </a:r>
            <a:endParaRPr lang="en-US" dirty="0"/>
          </a:p>
          <a:p>
            <a:endParaRPr lang="en-US" dirty="0"/>
          </a:p>
          <a:p>
            <a:r>
              <a:rPr lang="en-US" dirty="0"/>
              <a:t>We need variables for the input</a:t>
            </a:r>
            <a:r>
              <a:rPr lang="en-US" baseline="0" dirty="0"/>
              <a:t> score and the target score. We also need an indicator variable for a found target initially set to false, zero.</a:t>
            </a:r>
          </a:p>
          <a:p>
            <a:endParaRPr lang="en-US" baseline="0" dirty="0"/>
          </a:p>
          <a:p>
            <a:r>
              <a:rPr lang="en-US" baseline="0" dirty="0"/>
              <a:t>Before the loop, we read the target score and then the first score. The loop process scores until end-of-file. Processing involves checking to see if the score is equal to the target. If so, we set the indicator variable to true, one.</a:t>
            </a:r>
          </a:p>
          <a:p>
            <a:endParaRPr lang="en-US" baseline="0" dirty="0"/>
          </a:p>
          <a:p>
            <a:r>
              <a:rPr lang="en-US" baseline="0" dirty="0"/>
              <a:t>At end-of-file, we can print out the appropriate message.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5612254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can be improved by stopping the search if the target has been found. The while statement has been</a:t>
            </a:r>
            <a:r>
              <a:rPr lang="en-US" baseline="0" dirty="0"/>
              <a:t> improved to loop as long as we haven’t reached end-of-file and we haven’t found the target. It will stop at end-of-file or the target has been found.</a:t>
            </a:r>
          </a:p>
          <a:p>
            <a:endParaRPr lang="en-US" baseline="0" dirty="0"/>
          </a:p>
          <a:p>
            <a:r>
              <a:rPr lang="en-US" dirty="0"/>
              <a:t>~/111/Chp4/flag2.c</a:t>
            </a:r>
            <a:r>
              <a:rPr lang="en-US" baseline="0" dirty="0"/>
              <a:t>   with input5.txt </a:t>
            </a:r>
          </a:p>
        </p:txBody>
      </p:sp>
      <p:sp>
        <p:nvSpPr>
          <p:cNvPr id="4" name="Header Placeholder 3"/>
          <p:cNvSpPr>
            <a:spLocks noGrp="1"/>
          </p:cNvSpPr>
          <p:nvPr>
            <p:ph type="hdr" sz="quarter" idx="10"/>
          </p:nvPr>
        </p:nvSpPr>
        <p:spPr/>
        <p:txBody>
          <a:bodyPr/>
          <a:lstStyle/>
          <a:p>
            <a:r>
              <a:rPr lang="en-US"/>
              <a:t>V3</a:t>
            </a:r>
            <a:endParaRPr lang="en-US" dirty="0"/>
          </a:p>
        </p:txBody>
      </p:sp>
      <p:sp>
        <p:nvSpPr>
          <p:cNvPr id="5" name="Slide Number Placeholder 4"/>
          <p:cNvSpPr>
            <a:spLocks noGrp="1"/>
          </p:cNvSpPr>
          <p:nvPr>
            <p:ph type="sldNum" sz="quarter" idx="11"/>
          </p:nvPr>
        </p:nvSpPr>
        <p:spPr/>
        <p:txBody>
          <a:bodyPr/>
          <a:lstStyle/>
          <a:p>
            <a:fld id="{C237B1E6-5EBD-4C12-9CF2-4C13CCC2F94A}" type="slidenum">
              <a:rPr lang="en-US" smtClean="0"/>
              <a:pPr/>
              <a:t>65</a:t>
            </a:fld>
            <a:endParaRPr lang="en-US"/>
          </a:p>
        </p:txBody>
      </p:sp>
    </p:spTree>
    <p:extLst>
      <p:ext uri="{BB962C8B-B14F-4D97-AF65-F5344CB8AC3E}">
        <p14:creationId xmlns:p14="http://schemas.microsoft.com/office/powerpoint/2010/main" val="4851273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determining extreme values, maximum or minimum, from a set of values, we need a variable to remember the most extreme as we go through the values.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469950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perform this subtask, </a:t>
            </a:r>
            <a:r>
              <a:rPr lang="en-US"/>
              <a:t>we </a:t>
            </a:r>
            <a:r>
              <a:rPr lang="en-US" baseline="0"/>
              <a:t>initialize </a:t>
            </a:r>
            <a:r>
              <a:rPr lang="en-US" baseline="0" dirty="0"/>
              <a:t>the most extreme value variable. If we are looking for a maximum value, we could initialize </a:t>
            </a:r>
            <a:r>
              <a:rPr lang="en-US" baseline="0" dirty="0" err="1"/>
              <a:t>maxValue</a:t>
            </a:r>
            <a:r>
              <a:rPr lang="en-US" baseline="0" dirty="0"/>
              <a:t> to a value that would be lower than any value in our data. If we are looking for a minimum value, we can initialize </a:t>
            </a:r>
            <a:r>
              <a:rPr lang="en-US" baseline="0" dirty="0" err="1"/>
              <a:t>minValue</a:t>
            </a:r>
            <a:r>
              <a:rPr lang="en-US" baseline="0" dirty="0"/>
              <a:t> to a value that would be higher than any value in our data. If that is not possible, another method will work in all cases. That method is to initialize the extreme variable to the first data value.</a:t>
            </a:r>
          </a:p>
          <a:p>
            <a:endParaRPr lang="en-US" baseline="0" dirty="0"/>
          </a:p>
          <a:p>
            <a:r>
              <a:rPr lang="en-US" baseline="0" dirty="0"/>
              <a:t>As we are going through the data, if we encounter a value that is more extreme than our current extreme value, we replace the extreme value with the new value. So if we are looking for a maximum and we encounter a value greater than our current </a:t>
            </a:r>
            <a:r>
              <a:rPr lang="en-US" baseline="0" dirty="0" err="1"/>
              <a:t>maxValue</a:t>
            </a:r>
            <a:r>
              <a:rPr lang="en-US" baseline="0" dirty="0"/>
              <a:t>, we set </a:t>
            </a:r>
            <a:r>
              <a:rPr lang="en-US" baseline="0" dirty="0" err="1"/>
              <a:t>maxValue</a:t>
            </a:r>
            <a:r>
              <a:rPr lang="en-US" baseline="0" dirty="0"/>
              <a:t> to that value. If we are looking for a minimum and we encounter a value less than our current </a:t>
            </a:r>
            <a:r>
              <a:rPr lang="en-US" baseline="0" dirty="0" err="1"/>
              <a:t>minValue</a:t>
            </a:r>
            <a:r>
              <a:rPr lang="en-US" baseline="0" dirty="0"/>
              <a:t>, we set </a:t>
            </a:r>
            <a:r>
              <a:rPr lang="en-US" baseline="0" dirty="0" err="1"/>
              <a:t>minValue</a:t>
            </a:r>
            <a:r>
              <a:rPr lang="en-US" baseline="0" dirty="0"/>
              <a:t> to that value.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977984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a:t>
            </a:r>
            <a:r>
              <a:rPr lang="en-US" baseline="0" dirty="0"/>
              <a:t> that we wished to write a program that would read a set of scores, determine, and print the maximum score.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515196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we have a variable named</a:t>
            </a:r>
            <a:r>
              <a:rPr lang="en-US" baseline="0" dirty="0"/>
              <a:t> </a:t>
            </a:r>
            <a:r>
              <a:rPr lang="en-US" baseline="0" dirty="0" err="1"/>
              <a:t>maxScore</a:t>
            </a:r>
            <a:r>
              <a:rPr lang="en-US" baseline="0" dirty="0"/>
              <a:t> to hold our extreme maximum value. After the first score is read, it is initialized to that value. In the loop as we go through the scores, if a score is greater than our current maximum, we set </a:t>
            </a:r>
            <a:r>
              <a:rPr lang="en-US" baseline="0" dirty="0" err="1"/>
              <a:t>maxScore</a:t>
            </a:r>
            <a:r>
              <a:rPr lang="en-US" baseline="0" dirty="0"/>
              <a:t> to that new score. After the loop, we have our maximum value.</a:t>
            </a:r>
          </a:p>
          <a:p>
            <a:endParaRPr lang="en-US" dirty="0"/>
          </a:p>
          <a:p>
            <a:endParaRPr lang="en-US" dirty="0"/>
          </a:p>
          <a:p>
            <a:r>
              <a:rPr lang="en-US" dirty="0"/>
              <a:t>~/111/Chp4/</a:t>
            </a:r>
            <a:r>
              <a:rPr lang="en-US" dirty="0" err="1"/>
              <a:t>extremes.c</a:t>
            </a:r>
            <a:r>
              <a:rPr lang="en-US" baseline="0" dirty="0"/>
              <a:t>     with input5.txt   - - &gt; sets </a:t>
            </a:r>
            <a:r>
              <a:rPr lang="en-US" baseline="0" dirty="0" err="1"/>
              <a:t>maxScore</a:t>
            </a:r>
            <a:r>
              <a:rPr lang="en-US" baseline="0" dirty="0"/>
              <a:t> and </a:t>
            </a:r>
            <a:r>
              <a:rPr lang="en-US" baseline="0" dirty="0" err="1"/>
              <a:t>minScore</a:t>
            </a:r>
            <a:r>
              <a:rPr lang="en-US" baseline="0" dirty="0"/>
              <a:t> to the value of the first score read 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~/111/Chp4/extremes2.c</a:t>
            </a:r>
            <a:r>
              <a:rPr lang="en-US" baseline="0" dirty="0"/>
              <a:t>   with input5.txt   - - &gt; sets </a:t>
            </a:r>
            <a:r>
              <a:rPr lang="en-US" baseline="0" dirty="0" err="1"/>
              <a:t>maxScore</a:t>
            </a:r>
            <a:r>
              <a:rPr lang="en-US" baseline="0" dirty="0"/>
              <a:t> to 0 and </a:t>
            </a:r>
            <a:r>
              <a:rPr lang="en-US" baseline="0" dirty="0" err="1"/>
              <a:t>minScore</a:t>
            </a:r>
            <a:r>
              <a:rPr lang="en-US" baseline="0" dirty="0"/>
              <a:t> to 100</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73808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our first C repetition structure, the while statement, it starts with the keyword</a:t>
            </a:r>
            <a:r>
              <a:rPr lang="en-US" baseline="0" dirty="0"/>
              <a:t> while followed by an expression enclosed in parentheses. After that is a basic block.</a:t>
            </a:r>
          </a:p>
          <a:p>
            <a:endParaRPr lang="en-US" baseline="0" dirty="0"/>
          </a:p>
          <a:p>
            <a:r>
              <a:rPr lang="en-US" baseline="0" dirty="0"/>
              <a:t>The expression enclosed in parentheses is our condition that we are going to test to see if the body of the loop will be executed so it needs to resolve to true or false. The basic block is the loop body that will be executed if the condition is true. The basic block can be a single statement or multiple statements enclosed in braces.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83692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times when controlling a loop, we have a loop control variable, a variable whose value will determine whether the body of the loop will be executed. Like any variable, it has to be declared before it can be used. Before it is used in the conditional expression, it should be initialized. It can then be tested in the condition and if the condition is true, the body of the loop will be executed. The body of the loop then must update or modify the LCV in some way so that the condition will become false and the loop will end. If not, we will have an endless or infinite loop.</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88278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you wish to execute a block of instructions a set number of times. This requires a counter LCV. It is initially set to a beginning value. The condition tests the counter for a final value. The body of the loop increments or decrements the counter by a constant amount each time it is executed. Because we specify the beginning value, the ending value, and how much it will be modified with each execution, we have specified the number of times the body will be executed which we can easily compute.</a:t>
            </a:r>
          </a:p>
          <a:p>
            <a:endParaRPr lang="en-US" dirty="0"/>
          </a:p>
          <a:p>
            <a:r>
              <a:rPr lang="en-US" dirty="0"/>
              <a:t>Let’s write a program that</a:t>
            </a:r>
            <a:r>
              <a:rPr lang="en-US" baseline="0" dirty="0"/>
              <a:t> will display Go Tigers 100 times:</a:t>
            </a:r>
            <a:endParaRPr lang="en-US" dirty="0"/>
          </a:p>
          <a:p>
            <a:r>
              <a:rPr lang="en-US" dirty="0"/>
              <a:t>//</a:t>
            </a:r>
            <a:r>
              <a:rPr lang="en-US" baseline="0" dirty="0"/>
              <a:t> </a:t>
            </a:r>
            <a:r>
              <a:rPr lang="en-US" dirty="0"/>
              <a:t>ch04While1</a:t>
            </a:r>
            <a:r>
              <a:rPr lang="en-US" baseline="0" dirty="0"/>
              <a:t> leave out display of count</a:t>
            </a:r>
          </a:p>
          <a:p>
            <a:r>
              <a:rPr lang="en-US" baseline="0" dirty="0"/>
              <a:t>//     Add display of n</a:t>
            </a:r>
          </a:p>
          <a:p>
            <a:r>
              <a:rPr lang="en-US" baseline="0" dirty="0"/>
              <a:t>//     Change to display of n+1</a:t>
            </a:r>
          </a:p>
          <a:p>
            <a:endParaRPr lang="en-US" dirty="0"/>
          </a:p>
          <a:p>
            <a:r>
              <a:rPr lang="en-US" dirty="0"/>
              <a:t>//</a:t>
            </a:r>
            <a:r>
              <a:rPr lang="en-US" baseline="0" dirty="0"/>
              <a:t> </a:t>
            </a:r>
            <a:r>
              <a:rPr lang="en-US" dirty="0"/>
              <a:t>ch04While2</a:t>
            </a:r>
            <a:r>
              <a:rPr lang="en-US" baseline="0" dirty="0"/>
              <a:t> from ch04While1 – start count at 1, </a:t>
            </a:r>
          </a:p>
          <a:p>
            <a:r>
              <a:rPr lang="en-US" baseline="0" dirty="0"/>
              <a:t>          leave condition, display n</a:t>
            </a:r>
          </a:p>
          <a:p>
            <a:r>
              <a:rPr lang="en-US" baseline="0" dirty="0"/>
              <a:t>//     Change condition to &lt;=</a:t>
            </a:r>
          </a:p>
          <a:p>
            <a:endParaRPr lang="en-US" dirty="0"/>
          </a:p>
          <a:p>
            <a:r>
              <a:rPr lang="en-US" dirty="0"/>
              <a:t>// ch04While3</a:t>
            </a:r>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660274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4" name="Date Placeholder 13"/>
          <p:cNvSpPr>
            <a:spLocks noGrp="1"/>
          </p:cNvSpPr>
          <p:nvPr>
            <p:ph type="dt" sz="half" idx="10"/>
          </p:nvPr>
        </p:nvSpPr>
        <p:spPr/>
        <p:txBody>
          <a:bodyPr/>
          <a:lstStyle>
            <a:lvl1pPr>
              <a:defRPr>
                <a:latin typeface="Calibri" pitchFamily="34" charset="0"/>
              </a:defRPr>
            </a:lvl1pPr>
          </a:lstStyle>
          <a:p>
            <a:fld id="{1D8BD707-D9CF-40AE-B4C6-C98DA3205C09}" type="datetimeFigureOut">
              <a:rPr lang="en-US" smtClean="0"/>
              <a:pPr/>
              <a:t>8/16/20</a:t>
            </a:fld>
            <a:endParaRPr lang="en-US" dirty="0"/>
          </a:p>
        </p:txBody>
      </p:sp>
      <p:sp>
        <p:nvSpPr>
          <p:cNvPr id="16" name="Footer Placeholder 15"/>
          <p:cNvSpPr>
            <a:spLocks noGrp="1"/>
          </p:cNvSpPr>
          <p:nvPr>
            <p:ph type="ftr" sz="quarter" idx="12"/>
          </p:nvPr>
        </p:nvSpPr>
        <p:spPr/>
        <p:txBody>
          <a:bodyPr/>
          <a:lstStyle>
            <a:lvl1pPr>
              <a:defRPr>
                <a:latin typeface="Calibri" pitchFamily="34" charset="0"/>
              </a:defRPr>
            </a:lvl1pPr>
          </a:lstStyle>
          <a:p>
            <a:endParaRPr lang="en-US" dirty="0"/>
          </a:p>
        </p:txBody>
      </p:sp>
      <p:sp>
        <p:nvSpPr>
          <p:cNvPr id="17" name="Oval 16"/>
          <p:cNvSpPr/>
          <p:nvPr userDrawn="1"/>
        </p:nvSpPr>
        <p:spPr>
          <a:xfrm>
            <a:off x="48490" y="6359238"/>
            <a:ext cx="71351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fld id="{B6F15528-21DE-4FAA-801E-634DDDAF4B2B}" type="slidenum">
              <a:rPr lang="en-US" b="1" smtClean="0">
                <a:solidFill>
                  <a:srgbClr val="F8F8F8"/>
                </a:solidFill>
              </a:rPr>
              <a:pPr algn="ctr"/>
              <a:t>‹#›</a:t>
            </a:fld>
            <a:endParaRPr lang="en-US" b="1" dirty="0">
              <a:solidFill>
                <a:srgbClr val="F8F8F8"/>
              </a:solidFill>
            </a:endParaRPr>
          </a:p>
        </p:txBody>
      </p:sp>
      <p:sp>
        <p:nvSpPr>
          <p:cNvPr id="20" name="Title 7"/>
          <p:cNvSpPr>
            <a:spLocks noGrp="1"/>
          </p:cNvSpPr>
          <p:nvPr>
            <p:ph type="ctrTitle"/>
          </p:nvPr>
        </p:nvSpPr>
        <p:spPr>
          <a:xfrm>
            <a:off x="457200" y="228601"/>
            <a:ext cx="8229600" cy="990600"/>
          </a:xfrm>
        </p:spPr>
        <p:txBody>
          <a:bodyPr anchor="ctr"/>
          <a:lstStyle>
            <a:lvl1pPr algn="ctr">
              <a:defRPr lang="en-US" dirty="0">
                <a:solidFill>
                  <a:srgbClr val="FF9900"/>
                </a:solidFill>
                <a:effectLst>
                  <a:outerShdw blurRad="50800" dist="38100" dir="2700000" algn="tl" rotWithShape="0">
                    <a:prstClr val="black">
                      <a:alpha val="40000"/>
                    </a:prstClr>
                  </a:outerShdw>
                </a:effectLst>
                <a:latin typeface="Calibri" pitchFamily="34" charset="0"/>
              </a:defRPr>
            </a:lvl1pPr>
          </a:lstStyle>
          <a:p>
            <a:r>
              <a:rPr kumimoji="0" lang="en-US" dirty="0"/>
              <a:t>Click to edit Master title style</a:t>
            </a:r>
          </a:p>
        </p:txBody>
      </p:sp>
      <p:sp>
        <p:nvSpPr>
          <p:cNvPr id="23" name="Rectangle 22"/>
          <p:cNvSpPr/>
          <p:nvPr userDrawn="1"/>
        </p:nvSpPr>
        <p:spPr>
          <a:xfrm>
            <a:off x="107855" y="1295400"/>
            <a:ext cx="8915400" cy="1755648"/>
          </a:xfrm>
          <a:prstGeom prst="rect">
            <a:avLst/>
          </a:prstGeom>
          <a:solidFill>
            <a:srgbClr val="7030A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1" name="Picture 4"/>
          <p:cNvPicPr>
            <a:picLocks noChangeAspect="1" noChangeArrowheads="1"/>
          </p:cNvPicPr>
          <p:nvPr userDrawn="1"/>
        </p:nvPicPr>
        <p:blipFill>
          <a:blip r:embed="rId2" cstate="print"/>
          <a:srcRect/>
          <a:stretch>
            <a:fillRect/>
          </a:stretch>
        </p:blipFill>
        <p:spPr bwMode="auto">
          <a:xfrm>
            <a:off x="150562" y="1372520"/>
            <a:ext cx="1600200" cy="1576493"/>
          </a:xfrm>
          <a:prstGeom prst="rect">
            <a:avLst/>
          </a:prstGeom>
          <a:noFill/>
          <a:ln w="9525">
            <a:noFill/>
            <a:miter lim="800000"/>
            <a:headEnd/>
            <a:tailEnd/>
          </a:ln>
        </p:spPr>
      </p:pic>
      <p:sp>
        <p:nvSpPr>
          <p:cNvPr id="9" name="Subtitle 8"/>
          <p:cNvSpPr>
            <a:spLocks noGrp="1"/>
          </p:cNvSpPr>
          <p:nvPr>
            <p:ph type="subTitle" idx="1"/>
          </p:nvPr>
        </p:nvSpPr>
        <p:spPr>
          <a:xfrm>
            <a:off x="1828800" y="1449639"/>
            <a:ext cx="7040880" cy="1447800"/>
          </a:xfrm>
          <a:solidFill>
            <a:srgbClr val="FF9900"/>
          </a:solidFill>
        </p:spPr>
        <p:txBody>
          <a:bodyPr lIns="182880" anchor="ctr">
            <a:normAutofit/>
          </a:bodyPr>
          <a:lstStyle>
            <a:lvl1pPr marL="0" indent="0" algn="l">
              <a:buNone/>
              <a:defRPr sz="3200" b="1">
                <a:ln>
                  <a:solidFill>
                    <a:srgbClr val="F8F8F8"/>
                  </a:solidFill>
                </a:ln>
                <a:solidFill>
                  <a:srgbClr val="7030A0"/>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8/16/20</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914400" y="1447800"/>
            <a:ext cx="7772400" cy="4572000"/>
          </a:xfrm>
        </p:spPr>
        <p:txBody>
          <a:bodyPr vert="horz"/>
          <a:lstStyle>
            <a:lvl1pPr>
              <a:buFont typeface="Wingdings" pitchFamily="2" charset="2"/>
              <a:buChar char="§"/>
              <a:defRPr>
                <a:latin typeface="Calibri" pitchFamily="34" charset="0"/>
              </a:defRPr>
            </a:lvl1pPr>
            <a:lvl2pPr>
              <a:defRPr>
                <a:latin typeface="Calibri" pitchFamily="34" charset="0"/>
              </a:defRPr>
            </a:lvl2pPr>
            <a:lvl3pPr>
              <a:buFont typeface="Wingdings" pitchFamily="2" charset="2"/>
              <a:buChar char="Ø"/>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val 11"/>
          <p:cNvSpPr/>
          <p:nvPr userDrawn="1"/>
        </p:nvSpPr>
        <p:spPr>
          <a:xfrm>
            <a:off x="48490" y="6359238"/>
            <a:ext cx="71351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fld id="{B6F15528-21DE-4FAA-801E-634DDDAF4B2B}" type="slidenum">
              <a:rPr lang="en-US" b="1" smtClean="0">
                <a:solidFill>
                  <a:srgbClr val="F8F8F8"/>
                </a:solidFill>
              </a:rPr>
              <a:pPr algn="ctr"/>
              <a:t>‹#›</a:t>
            </a:fld>
            <a:endParaRPr lang="en-US" b="1" dirty="0">
              <a:solidFill>
                <a:srgbClr val="F8F8F8"/>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8/16/20</a:t>
            </a:fld>
            <a:endParaRPr lang="en-US"/>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8/16/20</a:t>
            </a:fld>
            <a:endParaRPr lang="en-US"/>
          </a:p>
        </p:txBody>
      </p:sp>
      <p:sp>
        <p:nvSpPr>
          <p:cNvPr id="8" name="Footer Placeholder 7"/>
          <p:cNvSpPr>
            <a:spLocks noGrp="1"/>
          </p:cNvSpPr>
          <p:nvPr>
            <p:ph type="ftr" sz="quarter" idx="11"/>
          </p:nvPr>
        </p:nvSpPr>
        <p:spPr/>
        <p:txBody>
          <a:bodyPr/>
          <a:lstStyle/>
          <a:p>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8/16/20</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userDrawn="1"/>
        </p:nvSpPr>
        <p:spPr>
          <a:xfrm>
            <a:off x="48490" y="6359238"/>
            <a:ext cx="71351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fld id="{B6F15528-21DE-4FAA-801E-634DDDAF4B2B}" type="slidenum">
              <a:rPr lang="en-US" b="1" smtClean="0">
                <a:solidFill>
                  <a:srgbClr val="F8F8F8"/>
                </a:solidFill>
              </a:rPr>
              <a:pPr algn="ctr"/>
              <a:t>‹#›</a:t>
            </a:fld>
            <a:endParaRPr lang="en-US" b="1" dirty="0">
              <a:solidFill>
                <a:srgbClr val="F8F8F8"/>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8/16/20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10" name="Oval 9"/>
          <p:cNvSpPr/>
          <p:nvPr userDrawn="1"/>
        </p:nvSpPr>
        <p:spPr>
          <a:xfrm>
            <a:off x="48490" y="6359238"/>
            <a:ext cx="71351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fld id="{B6F15528-21DE-4FAA-801E-634DDDAF4B2B}" type="slidenum">
              <a:rPr lang="en-US" b="1" smtClean="0">
                <a:solidFill>
                  <a:srgbClr val="F8F8F8"/>
                </a:solidFill>
              </a:rPr>
              <a:pPr algn="ctr"/>
              <a:t>‹#›</a:t>
            </a:fld>
            <a:endParaRPr lang="en-US" b="1" dirty="0">
              <a:solidFill>
                <a:srgbClr val="F8F8F8"/>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lstStyle/>
          <a:p>
            <a:r>
              <a:rPr lang="en-US" b="1" dirty="0">
                <a:solidFill>
                  <a:srgbClr val="FF9900"/>
                </a:solidFill>
              </a:rPr>
              <a:t>Chapter 4 </a:t>
            </a:r>
            <a:r>
              <a:rPr lang="mr-IN" b="1" dirty="0">
                <a:solidFill>
                  <a:srgbClr val="FF9900"/>
                </a:solidFill>
              </a:rPr>
              <a:t>–</a:t>
            </a:r>
            <a:r>
              <a:rPr lang="en-US" b="1" dirty="0">
                <a:solidFill>
                  <a:srgbClr val="FF9900"/>
                </a:solidFill>
              </a:rPr>
              <a:t> Repetition &amp; Loops </a:t>
            </a:r>
          </a:p>
        </p:txBody>
      </p:sp>
      <p:sp>
        <p:nvSpPr>
          <p:cNvPr id="3" name="Content Placeholder 2"/>
          <p:cNvSpPr>
            <a:spLocks noGrp="1"/>
          </p:cNvSpPr>
          <p:nvPr>
            <p:ph sz="quarter" idx="1"/>
          </p:nvPr>
        </p:nvSpPr>
        <p:spPr>
          <a:xfrm>
            <a:off x="762000" y="1417638"/>
            <a:ext cx="2971800" cy="4983162"/>
          </a:xfrm>
          <a:ln>
            <a:solidFill>
              <a:schemeClr val="accent1"/>
            </a:solidFill>
          </a:ln>
        </p:spPr>
        <p:txBody>
          <a:bodyPr>
            <a:normAutofit fontScale="55000" lnSpcReduction="20000"/>
          </a:bodyPr>
          <a:lstStyle/>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274320" lvl="1" indent="0">
              <a:buNone/>
            </a:pPr>
            <a:endParaRPr lang="en-US" dirty="0">
              <a:latin typeface="Courier New" charset="0"/>
              <a:ea typeface="Courier New" charset="0"/>
              <a:cs typeface="Courier New" charset="0"/>
            </a:endParaRPr>
          </a:p>
          <a:p>
            <a:pPr marL="0" indent="0">
              <a:buNone/>
            </a:pPr>
            <a:endParaRPr lang="en-US" sz="2800" dirty="0">
              <a:ln w="1143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800" dist="39000" dir="5460000" algn="tl">
                  <a:srgbClr val="000000">
                    <a:alpha val="38000"/>
                  </a:srgbClr>
                </a:outerShdw>
              </a:effectLst>
              <a:latin typeface="Courier New" charset="0"/>
              <a:ea typeface="Courier New" charset="0"/>
              <a:cs typeface="Courier New" charset="0"/>
            </a:endParaRPr>
          </a:p>
          <a:p>
            <a:endParaRPr lang="en-US" dirty="0"/>
          </a:p>
        </p:txBody>
      </p:sp>
      <p:pic>
        <p:nvPicPr>
          <p:cNvPr id="4" name="Picture 2"/>
          <p:cNvPicPr>
            <a:picLocks noChangeAspect="1" noChangeArrowheads="1"/>
          </p:cNvPicPr>
          <p:nvPr/>
        </p:nvPicPr>
        <p:blipFill>
          <a:blip r:embed="rId2" cstate="print"/>
          <a:srcRect l="53760" t="14497" r="8640" b="16752"/>
          <a:stretch>
            <a:fillRect/>
          </a:stretch>
        </p:blipFill>
        <p:spPr bwMode="auto">
          <a:xfrm>
            <a:off x="8047059" y="656878"/>
            <a:ext cx="558497" cy="760760"/>
          </a:xfrm>
          <a:prstGeom prst="rect">
            <a:avLst/>
          </a:prstGeom>
          <a:noFill/>
        </p:spPr>
      </p:pic>
      <p:sp>
        <p:nvSpPr>
          <p:cNvPr id="5" name="TextBox 4"/>
          <p:cNvSpPr txBox="1"/>
          <p:nvPr/>
        </p:nvSpPr>
        <p:spPr>
          <a:xfrm>
            <a:off x="4977065" y="2667000"/>
            <a:ext cx="3481136" cy="1754326"/>
          </a:xfrm>
          <a:prstGeom prst="rect">
            <a:avLst/>
          </a:prstGeom>
          <a:noFill/>
          <a:ln>
            <a:solidFill>
              <a:schemeClr val="accent1"/>
            </a:solidFill>
          </a:ln>
        </p:spPr>
        <p:txBody>
          <a:bodyPr wrap="square" rtlCol="0">
            <a:spAutoFit/>
          </a:bodyPr>
          <a:lstStyle/>
          <a:p>
            <a:r>
              <a:rPr lang="en-US" sz="1500" dirty="0" err="1">
                <a:latin typeface="Courier New" charset="0"/>
                <a:ea typeface="Courier New" charset="0"/>
                <a:cs typeface="Courier New" charset="0"/>
              </a:rPr>
              <a:t>int</a:t>
            </a:r>
            <a:r>
              <a:rPr lang="en-US" sz="1500" dirty="0">
                <a:latin typeface="Courier New" charset="0"/>
                <a:ea typeface="Courier New" charset="0"/>
                <a:cs typeface="Courier New" charset="0"/>
              </a:rPr>
              <a:t>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a:t>
            </a:r>
          </a:p>
          <a:p>
            <a:endParaRPr lang="en-US" sz="1500" dirty="0">
              <a:latin typeface="Courier New" charset="0"/>
              <a:ea typeface="Courier New" charset="0"/>
              <a:cs typeface="Courier New" charset="0"/>
            </a:endParaRPr>
          </a:p>
          <a:p>
            <a:r>
              <a:rPr lang="en-US" sz="1500" dirty="0">
                <a:latin typeface="Courier New" charset="0"/>
                <a:ea typeface="Courier New" charset="0"/>
                <a:cs typeface="Courier New" charset="0"/>
              </a:rPr>
              <a:t>for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 = 0;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 &lt; 20;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 {</a:t>
            </a:r>
          </a:p>
          <a:p>
            <a:pPr marL="0" lvl="1"/>
            <a:r>
              <a:rPr lang="en-US" sz="1500" dirty="0">
                <a:latin typeface="Courier New" charset="0"/>
                <a:ea typeface="Courier New" charset="0"/>
                <a:cs typeface="Courier New" charset="0"/>
              </a:rPr>
              <a:t>   </a:t>
            </a:r>
            <a:r>
              <a:rPr lang="en-US" sz="1500" dirty="0" err="1">
                <a:latin typeface="Courier New" charset="0"/>
                <a:ea typeface="Courier New" charset="0"/>
                <a:cs typeface="Courier New" charset="0"/>
              </a:rPr>
              <a:t>printf</a:t>
            </a:r>
            <a:r>
              <a:rPr lang="en-US" sz="1500" dirty="0">
                <a:latin typeface="Courier New" charset="0"/>
                <a:ea typeface="Courier New" charset="0"/>
                <a:cs typeface="Courier New" charset="0"/>
              </a:rPr>
              <a:t>("Hello world!\n");</a:t>
            </a:r>
          </a:p>
          <a:p>
            <a:pPr marL="0" lvl="1"/>
            <a:r>
              <a:rPr lang="en-US" sz="1500" dirty="0">
                <a:latin typeface="Courier New" charset="0"/>
                <a:ea typeface="Courier New" charset="0"/>
                <a:cs typeface="Courier New" charset="0"/>
              </a:rPr>
              <a:t>}</a:t>
            </a:r>
          </a:p>
          <a:p>
            <a:endParaRPr lang="en-US" sz="1500" dirty="0">
              <a:latin typeface="Courier New" charset="0"/>
              <a:ea typeface="Courier New" charset="0"/>
              <a:cs typeface="Courier New" charset="0"/>
            </a:endParaRPr>
          </a:p>
          <a:p>
            <a:endParaRPr lang="en-US" dirty="0">
              <a:latin typeface="Courier New" charset="0"/>
              <a:ea typeface="Courier New" charset="0"/>
              <a:cs typeface="Courier New" charset="0"/>
            </a:endParaRPr>
          </a:p>
        </p:txBody>
      </p:sp>
      <p:sp>
        <p:nvSpPr>
          <p:cNvPr id="10" name="Right Arrow 9"/>
          <p:cNvSpPr/>
          <p:nvPr/>
        </p:nvSpPr>
        <p:spPr>
          <a:xfrm>
            <a:off x="3866228" y="31822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37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Counter-Controlled Repetition</a:t>
            </a:r>
            <a:endParaRPr lang="en-US" dirty="0"/>
          </a:p>
        </p:txBody>
      </p:sp>
      <p:sp>
        <p:nvSpPr>
          <p:cNvPr id="3" name="Content Placeholder 2"/>
          <p:cNvSpPr>
            <a:spLocks noGrp="1"/>
          </p:cNvSpPr>
          <p:nvPr>
            <p:ph sz="quarter" idx="1"/>
          </p:nvPr>
        </p:nvSpPr>
        <p:spPr/>
        <p:txBody>
          <a:bodyPr/>
          <a:lstStyle/>
          <a:p>
            <a:r>
              <a:rPr lang="en-US" dirty="0"/>
              <a:t>Requires:</a:t>
            </a:r>
          </a:p>
          <a:p>
            <a:pPr marL="777240" lvl="1" indent="-457200">
              <a:buFont typeface="+mj-lt"/>
              <a:buAutoNum type="arabicPeriod"/>
            </a:pPr>
            <a:r>
              <a:rPr lang="en-US" dirty="0"/>
              <a:t>Counter variable , LCV, initialized to beginning value</a:t>
            </a:r>
          </a:p>
          <a:p>
            <a:pPr marL="777240" lvl="1" indent="-457200">
              <a:buFont typeface="+mj-lt"/>
              <a:buAutoNum type="arabicPeriod"/>
            </a:pPr>
            <a:r>
              <a:rPr lang="en-US" dirty="0"/>
              <a:t>Condition that tests for the final value of the counter (i.e., whether looping should continue)</a:t>
            </a:r>
          </a:p>
          <a:p>
            <a:pPr marL="777240" lvl="1" indent="-457200">
              <a:buFont typeface="+mj-lt"/>
              <a:buAutoNum type="arabicPeriod"/>
            </a:pPr>
            <a:r>
              <a:rPr lang="en-US" dirty="0"/>
              <a:t>Constant increment (or decrement) by which the control variable is modified each time through the loop</a:t>
            </a:r>
          </a:p>
          <a:p>
            <a:r>
              <a:rPr lang="en-US" dirty="0"/>
              <a:t>Definite repetition</a:t>
            </a:r>
          </a:p>
          <a:p>
            <a:pPr lvl="1"/>
            <a:r>
              <a:rPr lang="en-US" dirty="0"/>
              <a:t>Loop executes a specified number of times</a:t>
            </a:r>
          </a:p>
          <a:p>
            <a:pPr lvl="1"/>
            <a:r>
              <a:rPr lang="en-US" dirty="0"/>
              <a:t>Number of repetitions is known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750969" cy="29337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91535" y="4526280"/>
            <a:ext cx="3727302" cy="2062103"/>
          </a:xfrm>
          <a:prstGeom prst="rect">
            <a:avLst/>
          </a:prstGeom>
          <a:noFill/>
          <a:ln>
            <a:solidFill>
              <a:srgbClr val="FF9933"/>
            </a:solidFill>
            <a:prstDash val="dash"/>
          </a:ln>
        </p:spPr>
        <p:txBody>
          <a:bodyPr wrap="none" rtlCol="0">
            <a:spAutoFit/>
          </a:bodyPr>
          <a:lstStyle/>
          <a:p>
            <a:pPr algn="ctr" defTabSz="457200"/>
            <a:r>
              <a:rPr lang="en-US" sz="1600" b="1" cap="all" dirty="0">
                <a:latin typeface="Courier New" pitchFamily="49" charset="0"/>
                <a:cs typeface="Courier New" pitchFamily="49" charset="0"/>
              </a:rPr>
              <a:t>Execution Chart</a:t>
            </a:r>
          </a:p>
          <a:p>
            <a:pPr defTabSz="457200"/>
            <a:r>
              <a:rPr lang="en-US" sz="1600" b="1" u="sng" dirty="0">
                <a:latin typeface="Courier New" pitchFamily="49" charset="0"/>
                <a:cs typeface="Courier New" pitchFamily="49" charset="0"/>
              </a:rPr>
              <a:t>count	count&lt;5		repetition</a:t>
            </a:r>
          </a:p>
          <a:p>
            <a:pPr defTabSz="457200"/>
            <a:r>
              <a:rPr lang="en-US" sz="1600" dirty="0">
                <a:latin typeface="Courier New" pitchFamily="49" charset="0"/>
                <a:cs typeface="Courier New" pitchFamily="49" charset="0"/>
              </a:rPr>
              <a:t>	0	true			1</a:t>
            </a:r>
          </a:p>
          <a:p>
            <a:pPr defTabSz="457200"/>
            <a:r>
              <a:rPr lang="en-US" sz="1600" dirty="0">
                <a:latin typeface="Courier New" pitchFamily="49" charset="0"/>
                <a:cs typeface="Courier New" pitchFamily="49" charset="0"/>
              </a:rPr>
              <a:t>	1	true			2</a:t>
            </a:r>
          </a:p>
          <a:p>
            <a:pPr defTabSz="457200"/>
            <a:r>
              <a:rPr lang="en-US" sz="1600" dirty="0">
                <a:latin typeface="Courier New" pitchFamily="49" charset="0"/>
                <a:cs typeface="Courier New" pitchFamily="49" charset="0"/>
              </a:rPr>
              <a:t>	2	true			3</a:t>
            </a:r>
          </a:p>
          <a:p>
            <a:pPr defTabSz="457200"/>
            <a:r>
              <a:rPr lang="en-US" sz="1600" dirty="0">
                <a:latin typeface="Courier New" pitchFamily="49" charset="0"/>
                <a:cs typeface="Courier New" pitchFamily="49" charset="0"/>
              </a:rPr>
              <a:t>	3	true			4</a:t>
            </a:r>
          </a:p>
          <a:p>
            <a:pPr defTabSz="457200"/>
            <a:r>
              <a:rPr lang="en-US" sz="1600" dirty="0">
                <a:latin typeface="Courier New" pitchFamily="49" charset="0"/>
                <a:cs typeface="Courier New" pitchFamily="49" charset="0"/>
              </a:rPr>
              <a:t>	4	true			5</a:t>
            </a:r>
          </a:p>
          <a:p>
            <a:pPr defTabSz="457200"/>
            <a:r>
              <a:rPr lang="en-US" sz="1600" dirty="0">
                <a:latin typeface="Courier New" pitchFamily="49" charset="0"/>
                <a:cs typeface="Courier New" pitchFamily="49" charset="0"/>
              </a:rPr>
              <a:t>	5	false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9777" t="1371" r="14246" b="1371"/>
          <a:stretch>
            <a:fillRect/>
          </a:stretch>
        </p:blipFill>
        <p:spPr bwMode="auto">
          <a:xfrm>
            <a:off x="1905000" y="4973332"/>
            <a:ext cx="1219200" cy="1525795"/>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en-US" dirty="0"/>
              <a:t>Loop Pitfalls</a:t>
            </a:r>
          </a:p>
        </p:txBody>
      </p:sp>
      <p:sp>
        <p:nvSpPr>
          <p:cNvPr id="2" name="TextBox 1"/>
          <p:cNvSpPr txBox="1"/>
          <p:nvPr/>
        </p:nvSpPr>
        <p:spPr>
          <a:xfrm>
            <a:off x="1371600" y="4419600"/>
            <a:ext cx="5715026" cy="461665"/>
          </a:xfrm>
          <a:prstGeom prst="rect">
            <a:avLst/>
          </a:prstGeom>
          <a:noFill/>
          <a:ln>
            <a:solidFill>
              <a:srgbClr val="FF9900"/>
            </a:solidFill>
            <a:prstDash val="dash"/>
          </a:ln>
        </p:spPr>
        <p:txBody>
          <a:bodyPr wrap="none" rtlCol="0">
            <a:spAutoFit/>
          </a:bodyPr>
          <a:lstStyle/>
          <a:p>
            <a:r>
              <a:rPr lang="en-US" sz="2400" b="1" dirty="0">
                <a:latin typeface="Courier New" pitchFamily="49" charset="0"/>
                <a:cs typeface="Courier New" pitchFamily="49" charset="0"/>
              </a:rPr>
              <a:t>Enter number or zero to end: 2</a:t>
            </a:r>
          </a:p>
        </p:txBody>
      </p:sp>
      <p:sp>
        <p:nvSpPr>
          <p:cNvPr id="3" name="Oval Callout 2"/>
          <p:cNvSpPr/>
          <p:nvPr/>
        </p:nvSpPr>
        <p:spPr>
          <a:xfrm>
            <a:off x="3900100" y="5063836"/>
            <a:ext cx="4710500" cy="914400"/>
          </a:xfrm>
          <a:prstGeom prst="wedgeEllipseCallout">
            <a:avLst>
              <a:gd name="adj1" fmla="val -71928"/>
              <a:gd name="adj2" fmla="val -236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rPr>
              <a:t>What is wrong with my program? It just sits there!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7048"/>
            <a:ext cx="6250781" cy="2633663"/>
          </a:xfrm>
          <a:prstGeom prst="rect">
            <a:avLst/>
          </a:prstGeom>
          <a:noFill/>
          <a:ln w="9525">
            <a:solidFill>
              <a:srgbClr val="C7781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5863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a:bodyPr>
          <a:lstStyle/>
          <a:p>
            <a:pPr eaLnBrk="1" hangingPunct="1"/>
            <a:r>
              <a:rPr lang="en-US" dirty="0"/>
              <a:t>Loop Pitfalls:  Misplaced semicolon</a:t>
            </a:r>
          </a:p>
        </p:txBody>
      </p:sp>
      <p:sp>
        <p:nvSpPr>
          <p:cNvPr id="27652" name="Rectangle 3"/>
          <p:cNvSpPr>
            <a:spLocks noGrp="1" noChangeArrowheads="1"/>
          </p:cNvSpPr>
          <p:nvPr>
            <p:ph sz="quarter" idx="1"/>
          </p:nvPr>
        </p:nvSpPr>
        <p:spPr>
          <a:xfrm>
            <a:off x="914400" y="1447800"/>
            <a:ext cx="7772400" cy="4953000"/>
          </a:xfrm>
          <a:noFill/>
        </p:spPr>
        <p:txBody>
          <a:bodyPr wrap="none">
            <a:normAutofit/>
          </a:bodyPr>
          <a:lstStyle/>
          <a:p>
            <a:pPr marL="716280" indent="-533400">
              <a:buSzTx/>
            </a:pPr>
            <a:endParaRPr lang="en-US" dirty="0"/>
          </a:p>
          <a:p>
            <a:pPr marL="716280" indent="-533400">
              <a:buSzTx/>
            </a:pPr>
            <a:endParaRPr lang="en-US" dirty="0"/>
          </a:p>
          <a:p>
            <a:pPr marL="716280" indent="-533400">
              <a:buSzTx/>
            </a:pPr>
            <a:endParaRPr lang="en-US" dirty="0"/>
          </a:p>
          <a:p>
            <a:pPr marL="716280" indent="-533400">
              <a:buSzTx/>
            </a:pPr>
            <a:endParaRPr lang="en-US" dirty="0"/>
          </a:p>
          <a:p>
            <a:pPr marL="716280" indent="-533400">
              <a:buSzTx/>
            </a:pPr>
            <a:endParaRPr lang="en-US" dirty="0"/>
          </a:p>
          <a:p>
            <a:pPr marL="716280" indent="-533400">
              <a:buSzTx/>
            </a:pPr>
            <a:endParaRPr lang="en-US" dirty="0"/>
          </a:p>
          <a:p>
            <a:pPr marL="716280" indent="-533400">
              <a:buSzTx/>
            </a:pPr>
            <a:r>
              <a:rPr lang="en-US" dirty="0"/>
              <a:t>Notice the ‘;’ after the while condition!  </a:t>
            </a:r>
          </a:p>
          <a:p>
            <a:pPr marL="990600" lvl="1" indent="-533400">
              <a:buSzTx/>
            </a:pPr>
            <a:r>
              <a:rPr lang="en-US" dirty="0"/>
              <a:t>Body of loop is between ) and ;</a:t>
            </a:r>
          </a:p>
          <a:p>
            <a:pPr marL="701993" indent="-519113">
              <a:buSzTx/>
            </a:pPr>
            <a:r>
              <a:rPr lang="en-US" dirty="0"/>
              <a:t>Result here:  </a:t>
            </a:r>
            <a:r>
              <a:rPr lang="en-US" b="1" dirty="0"/>
              <a:t>INFINITE LOOP!</a:t>
            </a:r>
            <a:br>
              <a:rPr lang="en-US" dirty="0"/>
            </a:br>
            <a:r>
              <a:rPr lang="en-US" b="1" dirty="0">
                <a:solidFill>
                  <a:srgbClr val="FF0000"/>
                </a:solidFill>
              </a:rPr>
              <a:t>Ctrl-c = Kill foreground process</a:t>
            </a:r>
          </a:p>
        </p:txBody>
      </p:sp>
      <p:pic>
        <p:nvPicPr>
          <p:cNvPr id="10248" name="Picture 8" descr="http://t0.gstatic.com/images?q=tbn:ANd9GcQy8k6WuYC_o5gm7juWDnJ-SpYW4a-5T7906Vmld0b-ZbCEVt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573600" cy="1444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7048"/>
            <a:ext cx="6250781" cy="2633663"/>
          </a:xfrm>
          <a:prstGeom prst="rect">
            <a:avLst/>
          </a:prstGeom>
          <a:noFill/>
          <a:ln w="9525">
            <a:solidFill>
              <a:srgbClr val="C7781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5" idx="1"/>
          </p:cNvCxnSpPr>
          <p:nvPr/>
        </p:nvCxnSpPr>
        <p:spPr>
          <a:xfrm flipH="1" flipV="1">
            <a:off x="4114800" y="2569008"/>
            <a:ext cx="1739184" cy="1"/>
          </a:xfrm>
          <a:prstGeom prst="straightConnector1">
            <a:avLst/>
          </a:prstGeom>
          <a:ln>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20966463">
            <a:off x="5828172" y="2105008"/>
            <a:ext cx="3048720" cy="369332"/>
          </a:xfrm>
          <a:prstGeom prst="rect">
            <a:avLst/>
          </a:prstGeom>
          <a:solidFill>
            <a:srgbClr val="FFFF00"/>
          </a:solidFill>
          <a:ln>
            <a:solidFill>
              <a:srgbClr val="D60093"/>
            </a:solidFill>
          </a:ln>
        </p:spPr>
        <p:txBody>
          <a:bodyPr wrap="none" rtlCol="0">
            <a:spAutoFit/>
          </a:bodyPr>
          <a:lstStyle/>
          <a:p>
            <a:r>
              <a:rPr lang="en-US" b="1" dirty="0">
                <a:solidFill>
                  <a:srgbClr val="FF0000"/>
                </a:solidFill>
                <a:sym typeface="Wingdings" pitchFamily="2" charset="2"/>
              </a:rPr>
              <a:t>Do not place semi-colon here!</a:t>
            </a:r>
            <a:endParaRPr lang="en-US" b="1" dirty="0"/>
          </a:p>
        </p:txBody>
      </p:sp>
    </p:spTree>
    <p:extLst>
      <p:ext uri="{BB962C8B-B14F-4D97-AF65-F5344CB8AC3E}">
        <p14:creationId xmlns:p14="http://schemas.microsoft.com/office/powerpoint/2010/main" val="28481258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eaLnBrk="1" hangingPunct="1"/>
            <a:r>
              <a:rPr lang="en-US" dirty="0"/>
              <a:t>The </a:t>
            </a:r>
            <a:r>
              <a:rPr lang="en-US" dirty="0">
                <a:latin typeface="Courier New" charset="0"/>
                <a:ea typeface="Courier New" charset="0"/>
                <a:cs typeface="Courier New" charset="0"/>
              </a:rPr>
              <a:t>for</a:t>
            </a:r>
            <a:r>
              <a:rPr lang="en-US" dirty="0"/>
              <a:t> Loop</a:t>
            </a:r>
          </a:p>
        </p:txBody>
      </p:sp>
      <p:sp>
        <p:nvSpPr>
          <p:cNvPr id="28676" name="Rectangle 3"/>
          <p:cNvSpPr>
            <a:spLocks noGrp="1" noChangeArrowheads="1"/>
          </p:cNvSpPr>
          <p:nvPr>
            <p:ph sz="quarter" idx="1"/>
          </p:nvPr>
        </p:nvSpPr>
        <p:spPr>
          <a:noFill/>
        </p:spPr>
        <p:txBody>
          <a:bodyPr/>
          <a:lstStyle/>
          <a:p>
            <a:pPr marL="609600" indent="-609600" eaLnBrk="1" hangingPunct="1">
              <a:buSzTx/>
              <a:buFont typeface="Wingdings" pitchFamily="2" charset="2"/>
              <a:buChar char="§"/>
            </a:pPr>
            <a:r>
              <a:rPr lang="en-US" dirty="0"/>
              <a:t>A natural 'counting' loop</a:t>
            </a:r>
          </a:p>
          <a:p>
            <a:pPr marL="609600" indent="-609600" eaLnBrk="1" hangingPunct="1">
              <a:buSzTx/>
              <a:buFont typeface="Wingdings" pitchFamily="2" charset="2"/>
              <a:buChar char="§"/>
            </a:pPr>
            <a:r>
              <a:rPr lang="en-US" dirty="0"/>
              <a:t>Steps are built into </a:t>
            </a:r>
            <a:r>
              <a:rPr lang="en-US" dirty="0">
                <a:latin typeface="Courier New" charset="0"/>
                <a:ea typeface="Courier New" charset="0"/>
                <a:cs typeface="Courier New" charset="0"/>
              </a:rPr>
              <a:t>for</a:t>
            </a:r>
            <a:r>
              <a:rPr lang="en-US" dirty="0"/>
              <a:t> structure!</a:t>
            </a:r>
          </a:p>
          <a:p>
            <a:pPr marL="883920" lvl="1" indent="-609600">
              <a:buSzTx/>
              <a:buFont typeface="+mj-lt"/>
              <a:buAutoNum type="arabicPeriod"/>
            </a:pPr>
            <a:r>
              <a:rPr lang="en-US" dirty="0"/>
              <a:t>Initialization</a:t>
            </a:r>
          </a:p>
          <a:p>
            <a:pPr marL="883920" lvl="1" indent="-609600">
              <a:buSzTx/>
              <a:buFont typeface="+mj-lt"/>
              <a:buAutoNum type="arabicPeriod"/>
            </a:pPr>
            <a:r>
              <a:rPr lang="en-US" dirty="0"/>
              <a:t>Loop condition test</a:t>
            </a:r>
          </a:p>
          <a:p>
            <a:pPr marL="883920" lvl="1" indent="-609600">
              <a:buSzTx/>
              <a:buFont typeface="+mj-lt"/>
              <a:buAutoNum type="arabicPeriod"/>
            </a:pPr>
            <a:r>
              <a:rPr lang="en-US" dirty="0"/>
              <a:t>Increment or decrement</a:t>
            </a:r>
          </a:p>
        </p:txBody>
      </p:sp>
      <p:pic>
        <p:nvPicPr>
          <p:cNvPr id="12290" name="Picture 2" descr="http://t0.gstatic.com/images?q=tbn:ANd9GcQt5_7XsyNce5woeBlhh8LkI66woWbmzIhXmYtU6cBI22NleP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257674"/>
            <a:ext cx="2143125" cy="21431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486400" y="2080597"/>
            <a:ext cx="2978188" cy="4396403"/>
            <a:chOff x="5486400" y="2080597"/>
            <a:chExt cx="2978188" cy="4396403"/>
          </a:xfrm>
        </p:grpSpPr>
        <p:sp>
          <p:nvSpPr>
            <p:cNvPr id="6" name="AutoShape 3"/>
            <p:cNvSpPr>
              <a:spLocks noChangeArrowheads="1"/>
            </p:cNvSpPr>
            <p:nvPr/>
          </p:nvSpPr>
          <p:spPr bwMode="auto">
            <a:xfrm>
              <a:off x="6102813" y="3206736"/>
              <a:ext cx="1288863" cy="975342"/>
            </a:xfrm>
            <a:prstGeom prst="diamond">
              <a:avLst/>
            </a:prstGeom>
            <a:solidFill>
              <a:srgbClr val="FFFF66"/>
            </a:solidFill>
            <a:ln w="9525">
              <a:solidFill>
                <a:schemeClr val="tx1"/>
              </a:solidFill>
              <a:miter lim="800000"/>
              <a:headEnd/>
              <a:tailEnd/>
            </a:ln>
          </p:spPr>
          <p:txBody>
            <a:bodyPr wrap="none" anchor="ctr"/>
            <a:lstStyle/>
            <a:p>
              <a:pPr algn="ctr">
                <a:spcBef>
                  <a:spcPct val="50000"/>
                </a:spcBef>
              </a:pPr>
              <a:endParaRPr lang="en-US" sz="1200" b="1">
                <a:solidFill>
                  <a:srgbClr val="00000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275848" y="3593107"/>
              <a:ext cx="952637" cy="246221"/>
            </a:xfrm>
            <a:prstGeom prst="rect">
              <a:avLst/>
            </a:prstGeom>
            <a:noFill/>
            <a:ln w="9525">
              <a:noFill/>
              <a:miter lim="800000"/>
              <a:headEnd/>
              <a:tailEnd/>
            </a:ln>
          </p:spPr>
          <p:txBody>
            <a:bodyPr wrap="square" lIns="0" tIns="0" rIns="0" bIns="0">
              <a:spAutoFit/>
            </a:bodyPr>
            <a:lstStyle/>
            <a:p>
              <a:pPr algn="ctr" eaLnBrk="1" hangingPunct="1"/>
              <a:r>
                <a:rPr lang="en-US" sz="1600" dirty="0">
                  <a:latin typeface="Arial" charset="0"/>
                </a:rPr>
                <a:t>condition</a:t>
              </a:r>
            </a:p>
          </p:txBody>
        </p:sp>
        <p:sp>
          <p:nvSpPr>
            <p:cNvPr id="10" name="Line 7"/>
            <p:cNvSpPr>
              <a:spLocks noChangeShapeType="1"/>
            </p:cNvSpPr>
            <p:nvPr/>
          </p:nvSpPr>
          <p:spPr bwMode="auto">
            <a:xfrm>
              <a:off x="6750661" y="2911475"/>
              <a:ext cx="0" cy="286865"/>
            </a:xfrm>
            <a:prstGeom prst="line">
              <a:avLst/>
            </a:prstGeom>
            <a:noFill/>
            <a:ln w="9525">
              <a:solidFill>
                <a:schemeClr val="tx1"/>
              </a:solidFill>
              <a:round/>
              <a:headEnd/>
              <a:tailEnd type="triangle" w="med" len="med"/>
            </a:ln>
          </p:spPr>
          <p:txBody>
            <a:bodyPr wrap="none"/>
            <a:lstStyle/>
            <a:p>
              <a:endParaRPr lang="en-US"/>
            </a:p>
          </p:txBody>
        </p:sp>
        <p:sp>
          <p:nvSpPr>
            <p:cNvPr id="11" name="Text Box 8"/>
            <p:cNvSpPr txBox="1">
              <a:spLocks noChangeArrowheads="1"/>
            </p:cNvSpPr>
            <p:nvPr/>
          </p:nvSpPr>
          <p:spPr bwMode="auto">
            <a:xfrm>
              <a:off x="7727900" y="3378855"/>
              <a:ext cx="588334" cy="246221"/>
            </a:xfrm>
            <a:prstGeom prst="rect">
              <a:avLst/>
            </a:prstGeom>
            <a:noFill/>
            <a:ln w="9525">
              <a:noFill/>
              <a:miter lim="800000"/>
              <a:headEnd/>
              <a:tailEnd/>
            </a:ln>
          </p:spPr>
          <p:txBody>
            <a:bodyPr wrap="square" lIns="0" tIns="0" rIns="0" bIns="0">
              <a:spAutoFit/>
            </a:bodyPr>
            <a:lstStyle/>
            <a:p>
              <a:pPr eaLnBrk="1" hangingPunct="1">
                <a:spcBef>
                  <a:spcPct val="50000"/>
                </a:spcBef>
              </a:pPr>
              <a:r>
                <a:rPr lang="en-US" sz="1600" dirty="0">
                  <a:latin typeface="Arial" charset="0"/>
                </a:rPr>
                <a:t>false</a:t>
              </a:r>
            </a:p>
          </p:txBody>
        </p:sp>
        <p:sp>
          <p:nvSpPr>
            <p:cNvPr id="12" name="Text Box 9"/>
            <p:cNvSpPr txBox="1">
              <a:spLocks noChangeArrowheads="1"/>
            </p:cNvSpPr>
            <p:nvPr/>
          </p:nvSpPr>
          <p:spPr bwMode="auto">
            <a:xfrm>
              <a:off x="7020834" y="4061797"/>
              <a:ext cx="459974" cy="246221"/>
            </a:xfrm>
            <a:prstGeom prst="rect">
              <a:avLst/>
            </a:prstGeom>
            <a:noFill/>
            <a:ln w="9525">
              <a:noFill/>
              <a:miter lim="800000"/>
              <a:headEnd/>
              <a:tailEnd/>
            </a:ln>
          </p:spPr>
          <p:txBody>
            <a:bodyPr wrap="square" lIns="0" tIns="0" rIns="0" bIns="0">
              <a:spAutoFit/>
            </a:bodyPr>
            <a:lstStyle/>
            <a:p>
              <a:pPr eaLnBrk="1" hangingPunct="1"/>
              <a:r>
                <a:rPr lang="en-US" sz="1600" dirty="0">
                  <a:latin typeface="Arial" charset="0"/>
                </a:rPr>
                <a:t>true</a:t>
              </a:r>
            </a:p>
          </p:txBody>
        </p:sp>
        <p:sp>
          <p:nvSpPr>
            <p:cNvPr id="13" name="Text Box 10"/>
            <p:cNvSpPr txBox="1">
              <a:spLocks noChangeArrowheads="1"/>
            </p:cNvSpPr>
            <p:nvPr/>
          </p:nvSpPr>
          <p:spPr bwMode="auto">
            <a:xfrm>
              <a:off x="5654513" y="6075389"/>
              <a:ext cx="896600" cy="344238"/>
            </a:xfrm>
            <a:prstGeom prst="rect">
              <a:avLst/>
            </a:prstGeom>
            <a:noFill/>
            <a:ln w="9525">
              <a:noFill/>
              <a:miter lim="800000"/>
              <a:headEnd/>
              <a:tailEnd/>
            </a:ln>
          </p:spPr>
          <p:txBody>
            <a:bodyPr>
              <a:spAutoFit/>
            </a:bodyPr>
            <a:lstStyle/>
            <a:p>
              <a:pPr eaLnBrk="1" hangingPunct="1">
                <a:spcBef>
                  <a:spcPct val="50000"/>
                </a:spcBef>
              </a:pPr>
              <a:endParaRPr lang="en-US" sz="2400">
                <a:latin typeface="Arial" charset="0"/>
              </a:endParaRPr>
            </a:p>
          </p:txBody>
        </p:sp>
        <p:sp>
          <p:nvSpPr>
            <p:cNvPr id="15" name="Rectangle 13"/>
            <p:cNvSpPr>
              <a:spLocks noChangeArrowheads="1"/>
            </p:cNvSpPr>
            <p:nvPr/>
          </p:nvSpPr>
          <p:spPr bwMode="auto">
            <a:xfrm>
              <a:off x="6158850" y="6018016"/>
              <a:ext cx="1120750" cy="458984"/>
            </a:xfrm>
            <a:prstGeom prst="rect">
              <a:avLst/>
            </a:prstGeom>
            <a:solidFill>
              <a:srgbClr val="CCCCFF"/>
            </a:solidFill>
            <a:ln w="9525">
              <a:solidFill>
                <a:schemeClr val="tx1"/>
              </a:solidFill>
              <a:round/>
              <a:headEnd/>
              <a:tailEnd/>
            </a:ln>
          </p:spPr>
          <p:txBody>
            <a:bodyPr wrap="none" anchor="ctr"/>
            <a:lstStyle/>
            <a:p>
              <a:endParaRPr lang="en-US"/>
            </a:p>
          </p:txBody>
        </p:sp>
        <p:sp>
          <p:nvSpPr>
            <p:cNvPr id="16" name="Text Box 14"/>
            <p:cNvSpPr txBox="1">
              <a:spLocks noChangeArrowheads="1"/>
            </p:cNvSpPr>
            <p:nvPr/>
          </p:nvSpPr>
          <p:spPr bwMode="auto">
            <a:xfrm>
              <a:off x="6213114" y="6088717"/>
              <a:ext cx="1019831" cy="338554"/>
            </a:xfrm>
            <a:prstGeom prst="rect">
              <a:avLst/>
            </a:prstGeom>
            <a:noFill/>
            <a:ln w="9525">
              <a:noFill/>
              <a:miter lim="800000"/>
              <a:headEnd/>
              <a:tailEnd/>
            </a:ln>
          </p:spPr>
          <p:txBody>
            <a:bodyPr wrap="none">
              <a:spAutoFit/>
            </a:bodyPr>
            <a:lstStyle/>
            <a:p>
              <a:pPr eaLnBrk="1" hangingPunct="1"/>
              <a:r>
                <a:rPr lang="en-US" sz="1600" dirty="0">
                  <a:latin typeface="Arial" charset="0"/>
                </a:rPr>
                <a:t>next </a:t>
              </a:r>
              <a:r>
                <a:rPr lang="en-US" sz="1600" dirty="0" err="1">
                  <a:latin typeface="Arial" charset="0"/>
                </a:rPr>
                <a:t>stmt</a:t>
              </a:r>
              <a:endParaRPr lang="en-US" sz="1600" dirty="0">
                <a:latin typeface="Arial" charset="0"/>
              </a:endParaRPr>
            </a:p>
          </p:txBody>
        </p:sp>
        <p:sp>
          <p:nvSpPr>
            <p:cNvPr id="17" name="Line 15"/>
            <p:cNvSpPr>
              <a:spLocks noChangeShapeType="1"/>
            </p:cNvSpPr>
            <p:nvPr/>
          </p:nvSpPr>
          <p:spPr bwMode="auto">
            <a:xfrm>
              <a:off x="7399875" y="3690908"/>
              <a:ext cx="1064713" cy="0"/>
            </a:xfrm>
            <a:prstGeom prst="line">
              <a:avLst/>
            </a:prstGeom>
            <a:noFill/>
            <a:ln w="9525">
              <a:solidFill>
                <a:schemeClr val="tx1"/>
              </a:solidFill>
              <a:round/>
              <a:headEnd/>
              <a:tailEnd type="triangle" w="med" len="med"/>
            </a:ln>
          </p:spPr>
          <p:txBody>
            <a:bodyPr wrap="none" anchor="ctr"/>
            <a:lstStyle/>
            <a:p>
              <a:endParaRPr lang="en-US"/>
            </a:p>
          </p:txBody>
        </p:sp>
        <p:sp>
          <p:nvSpPr>
            <p:cNvPr id="18" name="Line 16"/>
            <p:cNvSpPr>
              <a:spLocks noChangeShapeType="1"/>
            </p:cNvSpPr>
            <p:nvPr/>
          </p:nvSpPr>
          <p:spPr bwMode="auto">
            <a:xfrm>
              <a:off x="8456388" y="3714698"/>
              <a:ext cx="0" cy="2008057"/>
            </a:xfrm>
            <a:prstGeom prst="line">
              <a:avLst/>
            </a:prstGeom>
            <a:noFill/>
            <a:ln w="9525">
              <a:solidFill>
                <a:schemeClr val="tx1"/>
              </a:solidFill>
              <a:round/>
              <a:headEnd/>
              <a:tailEnd type="triangle" w="med" len="med"/>
            </a:ln>
          </p:spPr>
          <p:txBody>
            <a:bodyPr wrap="none" anchor="ctr"/>
            <a:lstStyle/>
            <a:p>
              <a:endParaRPr lang="en-US"/>
            </a:p>
          </p:txBody>
        </p:sp>
        <p:sp>
          <p:nvSpPr>
            <p:cNvPr id="19" name="Line 17"/>
            <p:cNvSpPr>
              <a:spLocks noChangeShapeType="1"/>
            </p:cNvSpPr>
            <p:nvPr/>
          </p:nvSpPr>
          <p:spPr bwMode="auto">
            <a:xfrm>
              <a:off x="6775263" y="5329538"/>
              <a:ext cx="0" cy="172119"/>
            </a:xfrm>
            <a:prstGeom prst="line">
              <a:avLst/>
            </a:prstGeom>
            <a:noFill/>
            <a:ln w="9525">
              <a:solidFill>
                <a:schemeClr val="tx1"/>
              </a:solidFill>
              <a:round/>
              <a:headEnd/>
              <a:tailEnd type="triangle"/>
            </a:ln>
          </p:spPr>
          <p:txBody>
            <a:bodyPr wrap="none" anchor="ctr"/>
            <a:lstStyle/>
            <a:p>
              <a:endParaRPr lang="en-US"/>
            </a:p>
          </p:txBody>
        </p:sp>
        <p:sp>
          <p:nvSpPr>
            <p:cNvPr id="20" name="Line 18"/>
            <p:cNvSpPr>
              <a:spLocks noChangeShapeType="1"/>
            </p:cNvSpPr>
            <p:nvPr/>
          </p:nvSpPr>
          <p:spPr bwMode="auto">
            <a:xfrm flipH="1">
              <a:off x="5486400" y="5501658"/>
              <a:ext cx="1288863" cy="0"/>
            </a:xfrm>
            <a:prstGeom prst="line">
              <a:avLst/>
            </a:prstGeom>
            <a:noFill/>
            <a:ln w="9525">
              <a:solidFill>
                <a:schemeClr val="tx1"/>
              </a:solidFill>
              <a:round/>
              <a:headEnd/>
              <a:tailEnd type="triangle" w="med" len="med"/>
            </a:ln>
          </p:spPr>
          <p:txBody>
            <a:bodyPr wrap="none" anchor="ctr"/>
            <a:lstStyle/>
            <a:p>
              <a:endParaRPr lang="en-US"/>
            </a:p>
          </p:txBody>
        </p:sp>
        <p:sp>
          <p:nvSpPr>
            <p:cNvPr id="21" name="Line 19"/>
            <p:cNvSpPr>
              <a:spLocks noChangeShapeType="1"/>
            </p:cNvSpPr>
            <p:nvPr/>
          </p:nvSpPr>
          <p:spPr bwMode="auto">
            <a:xfrm flipV="1">
              <a:off x="5486400" y="3665721"/>
              <a:ext cx="0" cy="1835938"/>
            </a:xfrm>
            <a:prstGeom prst="line">
              <a:avLst/>
            </a:prstGeom>
            <a:noFill/>
            <a:ln w="9525">
              <a:solidFill>
                <a:schemeClr val="tx1"/>
              </a:solidFill>
              <a:round/>
              <a:headEnd/>
              <a:tailEnd type="triangle" w="med" len="med"/>
            </a:ln>
          </p:spPr>
          <p:txBody>
            <a:bodyPr wrap="none" anchor="ctr"/>
            <a:lstStyle/>
            <a:p>
              <a:endParaRPr lang="en-US"/>
            </a:p>
          </p:txBody>
        </p:sp>
        <p:sp>
          <p:nvSpPr>
            <p:cNvPr id="22" name="Line 20"/>
            <p:cNvSpPr>
              <a:spLocks noChangeShapeType="1"/>
            </p:cNvSpPr>
            <p:nvPr/>
          </p:nvSpPr>
          <p:spPr bwMode="auto">
            <a:xfrm>
              <a:off x="5486400" y="3682512"/>
              <a:ext cx="639648" cy="0"/>
            </a:xfrm>
            <a:prstGeom prst="line">
              <a:avLst/>
            </a:prstGeom>
            <a:noFill/>
            <a:ln w="9525">
              <a:solidFill>
                <a:schemeClr val="tx1"/>
              </a:solidFill>
              <a:round/>
              <a:headEnd/>
              <a:tailEnd type="triangle" w="med" len="med"/>
            </a:ln>
          </p:spPr>
          <p:txBody>
            <a:bodyPr wrap="none" anchor="ctr"/>
            <a:lstStyle/>
            <a:p>
              <a:endParaRPr lang="en-US"/>
            </a:p>
          </p:txBody>
        </p:sp>
        <p:sp>
          <p:nvSpPr>
            <p:cNvPr id="23" name="Line 21"/>
            <p:cNvSpPr>
              <a:spLocks noChangeShapeType="1"/>
            </p:cNvSpPr>
            <p:nvPr/>
          </p:nvSpPr>
          <p:spPr bwMode="auto">
            <a:xfrm flipH="1">
              <a:off x="6719225" y="5731150"/>
              <a:ext cx="1737163" cy="0"/>
            </a:xfrm>
            <a:prstGeom prst="line">
              <a:avLst/>
            </a:prstGeom>
            <a:noFill/>
            <a:ln w="9525">
              <a:solidFill>
                <a:schemeClr val="tx1"/>
              </a:solidFill>
              <a:round/>
              <a:headEnd/>
              <a:tailEnd/>
            </a:ln>
          </p:spPr>
          <p:txBody>
            <a:bodyPr wrap="none" anchor="ctr"/>
            <a:lstStyle/>
            <a:p>
              <a:endParaRPr lang="en-US"/>
            </a:p>
          </p:txBody>
        </p:sp>
        <p:sp>
          <p:nvSpPr>
            <p:cNvPr id="24" name="Line 22"/>
            <p:cNvSpPr>
              <a:spLocks noChangeShapeType="1"/>
            </p:cNvSpPr>
            <p:nvPr/>
          </p:nvSpPr>
          <p:spPr bwMode="auto">
            <a:xfrm>
              <a:off x="6719225" y="5731150"/>
              <a:ext cx="0" cy="286865"/>
            </a:xfrm>
            <a:prstGeom prst="line">
              <a:avLst/>
            </a:prstGeom>
            <a:noFill/>
            <a:ln w="9525">
              <a:solidFill>
                <a:schemeClr val="tx1"/>
              </a:solidFill>
              <a:round/>
              <a:headEnd/>
              <a:tailEnd type="triangle" w="med" len="med"/>
            </a:ln>
          </p:spPr>
          <p:txBody>
            <a:bodyPr wrap="none" anchor="ctr"/>
            <a:lstStyle/>
            <a:p>
              <a:endParaRPr lang="en-US"/>
            </a:p>
          </p:txBody>
        </p:sp>
        <p:sp>
          <p:nvSpPr>
            <p:cNvPr id="45" name="Rectangle 5"/>
            <p:cNvSpPr>
              <a:spLocks noChangeArrowheads="1"/>
            </p:cNvSpPr>
            <p:nvPr/>
          </p:nvSpPr>
          <p:spPr bwMode="auto">
            <a:xfrm>
              <a:off x="6014994" y="2527844"/>
              <a:ext cx="1420229" cy="401611"/>
            </a:xfrm>
            <a:prstGeom prst="rect">
              <a:avLst/>
            </a:prstGeom>
            <a:solidFill>
              <a:srgbClr val="CCCCFF"/>
            </a:solidFill>
            <a:ln w="9525">
              <a:solidFill>
                <a:schemeClr val="tx1"/>
              </a:solidFill>
              <a:round/>
              <a:headEnd/>
              <a:tailEnd/>
            </a:ln>
          </p:spPr>
          <p:txBody>
            <a:bodyPr wrap="none" anchor="ctr"/>
            <a:lstStyle/>
            <a:p>
              <a:endParaRPr lang="en-US"/>
            </a:p>
          </p:txBody>
        </p:sp>
        <p:sp>
          <p:nvSpPr>
            <p:cNvPr id="46" name="Text Box 6"/>
            <p:cNvSpPr txBox="1">
              <a:spLocks noChangeArrowheads="1"/>
            </p:cNvSpPr>
            <p:nvPr/>
          </p:nvSpPr>
          <p:spPr bwMode="auto">
            <a:xfrm>
              <a:off x="6183107" y="2612111"/>
              <a:ext cx="1125146" cy="246221"/>
            </a:xfrm>
            <a:prstGeom prst="rect">
              <a:avLst/>
            </a:prstGeom>
            <a:noFill/>
            <a:ln w="9525">
              <a:noFill/>
              <a:miter lim="800000"/>
              <a:headEnd/>
              <a:tailEnd/>
            </a:ln>
          </p:spPr>
          <p:txBody>
            <a:bodyPr wrap="square" lIns="0" tIns="0" rIns="0" bIns="0">
              <a:spAutoFit/>
            </a:bodyPr>
            <a:lstStyle/>
            <a:p>
              <a:pPr eaLnBrk="1" hangingPunct="1"/>
              <a:r>
                <a:rPr lang="en-US" sz="1600" dirty="0">
                  <a:latin typeface="Arial" charset="0"/>
                </a:rPr>
                <a:t>initialization</a:t>
              </a:r>
            </a:p>
          </p:txBody>
        </p:sp>
        <p:sp>
          <p:nvSpPr>
            <p:cNvPr id="47" name="Oval 6"/>
            <p:cNvSpPr>
              <a:spLocks noChangeArrowheads="1"/>
            </p:cNvSpPr>
            <p:nvPr/>
          </p:nvSpPr>
          <p:spPr bwMode="auto">
            <a:xfrm>
              <a:off x="6639834" y="2080597"/>
              <a:ext cx="170562" cy="165555"/>
            </a:xfrm>
            <a:prstGeom prst="ellipse">
              <a:avLst/>
            </a:prstGeom>
            <a:noFill/>
            <a:ln w="3175">
              <a:solidFill>
                <a:srgbClr val="000000"/>
              </a:solidFill>
              <a:round/>
              <a:headEnd/>
              <a:tailEnd/>
            </a:ln>
          </p:spPr>
          <p:txBody>
            <a:bodyPr/>
            <a:lstStyle/>
            <a:p>
              <a:endParaRPr lang="en-US"/>
            </a:p>
          </p:txBody>
        </p:sp>
        <p:sp>
          <p:nvSpPr>
            <p:cNvPr id="48" name="Line 7"/>
            <p:cNvSpPr>
              <a:spLocks noChangeShapeType="1"/>
            </p:cNvSpPr>
            <p:nvPr/>
          </p:nvSpPr>
          <p:spPr bwMode="auto">
            <a:xfrm>
              <a:off x="6716034" y="2232997"/>
              <a:ext cx="0" cy="286865"/>
            </a:xfrm>
            <a:prstGeom prst="line">
              <a:avLst/>
            </a:prstGeom>
            <a:noFill/>
            <a:ln w="9525">
              <a:solidFill>
                <a:schemeClr val="tx1"/>
              </a:solidFill>
              <a:round/>
              <a:headEnd/>
              <a:tailEnd type="triangle" w="med" len="med"/>
            </a:ln>
          </p:spPr>
          <p:txBody>
            <a:bodyPr wrap="none"/>
            <a:lstStyle/>
            <a:p>
              <a:endParaRPr lang="en-US"/>
            </a:p>
          </p:txBody>
        </p:sp>
        <p:sp>
          <p:nvSpPr>
            <p:cNvPr id="49" name="Rectangle 5"/>
            <p:cNvSpPr>
              <a:spLocks noChangeArrowheads="1"/>
            </p:cNvSpPr>
            <p:nvPr/>
          </p:nvSpPr>
          <p:spPr bwMode="auto">
            <a:xfrm>
              <a:off x="6182634" y="4366597"/>
              <a:ext cx="1120750" cy="962941"/>
            </a:xfrm>
            <a:prstGeom prst="rect">
              <a:avLst/>
            </a:prstGeom>
            <a:solidFill>
              <a:srgbClr val="CCCCFF"/>
            </a:solidFill>
            <a:ln w="9525">
              <a:solidFill>
                <a:schemeClr val="tx1"/>
              </a:solidFill>
              <a:round/>
              <a:headEnd/>
              <a:tailEnd/>
            </a:ln>
          </p:spPr>
          <p:txBody>
            <a:bodyPr wrap="none" anchor="ctr"/>
            <a:lstStyle/>
            <a:p>
              <a:endParaRPr lang="en-US"/>
            </a:p>
          </p:txBody>
        </p:sp>
        <p:sp>
          <p:nvSpPr>
            <p:cNvPr id="50" name="Text Box 6"/>
            <p:cNvSpPr txBox="1">
              <a:spLocks noChangeArrowheads="1"/>
            </p:cNvSpPr>
            <p:nvPr/>
          </p:nvSpPr>
          <p:spPr bwMode="auto">
            <a:xfrm>
              <a:off x="6289786" y="4466133"/>
              <a:ext cx="896600" cy="738664"/>
            </a:xfrm>
            <a:prstGeom prst="rect">
              <a:avLst/>
            </a:prstGeom>
            <a:noFill/>
            <a:ln w="9525">
              <a:noFill/>
              <a:miter lim="800000"/>
              <a:headEnd/>
              <a:tailEnd/>
            </a:ln>
          </p:spPr>
          <p:txBody>
            <a:bodyPr lIns="0" tIns="0" rIns="0" bIns="0">
              <a:spAutoFit/>
            </a:bodyPr>
            <a:lstStyle/>
            <a:p>
              <a:pPr eaLnBrk="1" hangingPunct="1"/>
              <a:r>
                <a:rPr lang="en-US" sz="1600" dirty="0">
                  <a:latin typeface="Arial" charset="0"/>
                </a:rPr>
                <a:t>loop body</a:t>
              </a:r>
            </a:p>
            <a:p>
              <a:pPr algn="ctr" eaLnBrk="1" hangingPunct="1"/>
              <a:r>
                <a:rPr lang="en-US" sz="1600" dirty="0">
                  <a:latin typeface="Arial" charset="0"/>
                </a:rPr>
                <a:t>…</a:t>
              </a:r>
            </a:p>
            <a:p>
              <a:pPr eaLnBrk="1" hangingPunct="1"/>
              <a:r>
                <a:rPr lang="en-US" sz="1600" dirty="0">
                  <a:latin typeface="Arial" charset="0"/>
                </a:rPr>
                <a:t>increment</a:t>
              </a:r>
            </a:p>
          </p:txBody>
        </p:sp>
        <p:sp>
          <p:nvSpPr>
            <p:cNvPr id="52" name="Line 17"/>
            <p:cNvSpPr>
              <a:spLocks noChangeShapeType="1"/>
            </p:cNvSpPr>
            <p:nvPr/>
          </p:nvSpPr>
          <p:spPr bwMode="auto">
            <a:xfrm>
              <a:off x="6746514" y="4184907"/>
              <a:ext cx="0" cy="172119"/>
            </a:xfrm>
            <a:prstGeom prst="line">
              <a:avLst/>
            </a:prstGeom>
            <a:noFill/>
            <a:ln w="9525">
              <a:solidFill>
                <a:schemeClr val="tx1"/>
              </a:solidFill>
              <a:round/>
              <a:headEnd/>
              <a:tailEnd type="triangle"/>
            </a:ln>
          </p:spPr>
          <p:txBody>
            <a:bodyPr wrap="none" anchor="ctr"/>
            <a:lstStyle/>
            <a:p>
              <a:endParaRPr lang="en-US"/>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noProof="1"/>
              <a:t>Review: Assignment Operators</a:t>
            </a:r>
            <a:endParaRPr lang="en-US" dirty="0"/>
          </a:p>
        </p:txBody>
      </p:sp>
      <p:sp>
        <p:nvSpPr>
          <p:cNvPr id="29700" name="Rectangle 3"/>
          <p:cNvSpPr>
            <a:spLocks noGrp="1" noChangeArrowheads="1"/>
          </p:cNvSpPr>
          <p:nvPr>
            <p:ph sz="quarter" idx="1"/>
          </p:nvPr>
        </p:nvSpPr>
        <p:spPr/>
        <p:txBody>
          <a:bodyPr>
            <a:normAutofit lnSpcReduction="10000"/>
          </a:bodyPr>
          <a:lstStyle/>
          <a:p>
            <a:pPr eaLnBrk="1" hangingPunct="1">
              <a:spcAft>
                <a:spcPct val="35000"/>
              </a:spcAft>
            </a:pPr>
            <a:r>
              <a:rPr lang="en-US" dirty="0"/>
              <a:t>Statements of the form</a:t>
            </a:r>
          </a:p>
          <a:p>
            <a:pPr lvl="2" eaLnBrk="1" hangingPunct="1">
              <a:spcBef>
                <a:spcPct val="0"/>
              </a:spcBef>
              <a:spcAft>
                <a:spcPct val="35000"/>
              </a:spcAft>
              <a:buFont typeface="Wingdings" pitchFamily="2" charset="2"/>
              <a:buNone/>
            </a:pPr>
            <a:r>
              <a:rPr lang="en-US" dirty="0">
                <a:solidFill>
                  <a:srgbClr val="000099"/>
                </a:solidFill>
              </a:rPr>
              <a:t>variable</a:t>
            </a:r>
            <a:r>
              <a:rPr lang="en-US" dirty="0"/>
              <a:t> </a:t>
            </a:r>
            <a:r>
              <a:rPr lang="en-US" i="1" dirty="0">
                <a:solidFill>
                  <a:srgbClr val="FF0000"/>
                </a:solidFill>
              </a:rPr>
              <a:t>=</a:t>
            </a:r>
            <a:r>
              <a:rPr lang="en-US" dirty="0"/>
              <a:t> </a:t>
            </a:r>
            <a:r>
              <a:rPr lang="en-US" dirty="0">
                <a:solidFill>
                  <a:srgbClr val="000099"/>
                </a:solidFill>
              </a:rPr>
              <a:t>variable</a:t>
            </a:r>
            <a:r>
              <a:rPr lang="en-US" dirty="0"/>
              <a:t> </a:t>
            </a:r>
            <a:r>
              <a:rPr lang="en-US" i="1" dirty="0">
                <a:solidFill>
                  <a:srgbClr val="FF0000"/>
                </a:solidFill>
              </a:rPr>
              <a:t>operator</a:t>
            </a:r>
            <a:r>
              <a:rPr lang="en-US" dirty="0"/>
              <a:t> expression;</a:t>
            </a:r>
          </a:p>
          <a:p>
            <a:pPr lvl="1" eaLnBrk="1" hangingPunct="1">
              <a:spcAft>
                <a:spcPct val="35000"/>
              </a:spcAft>
              <a:buFont typeface="Wingdings" pitchFamily="2" charset="2"/>
              <a:buNone/>
            </a:pPr>
            <a:r>
              <a:rPr lang="en-US" dirty="0"/>
              <a:t>can be rewritten as</a:t>
            </a:r>
          </a:p>
          <a:p>
            <a:pPr lvl="2" eaLnBrk="1" hangingPunct="1">
              <a:spcAft>
                <a:spcPct val="35000"/>
              </a:spcAft>
              <a:buFont typeface="Wingdings" pitchFamily="2" charset="2"/>
              <a:buNone/>
            </a:pPr>
            <a:r>
              <a:rPr lang="en-US" dirty="0">
                <a:solidFill>
                  <a:srgbClr val="000099"/>
                </a:solidFill>
              </a:rPr>
              <a:t>variable</a:t>
            </a:r>
            <a:r>
              <a:rPr lang="en-US" dirty="0"/>
              <a:t> </a:t>
            </a:r>
            <a:r>
              <a:rPr lang="en-US" i="1" dirty="0">
                <a:solidFill>
                  <a:srgbClr val="FF0000"/>
                </a:solidFill>
              </a:rPr>
              <a:t>operator=</a:t>
            </a:r>
            <a:r>
              <a:rPr lang="en-US" dirty="0"/>
              <a:t> expression;</a:t>
            </a:r>
          </a:p>
          <a:p>
            <a:pPr eaLnBrk="1" hangingPunct="1"/>
            <a:r>
              <a:rPr lang="en-US" dirty="0"/>
              <a:t>Examples of assignment operators:</a:t>
            </a:r>
          </a:p>
          <a:p>
            <a:pPr marL="1141413" indent="-273050" eaLnBrk="1" hangingPunct="1">
              <a:buNone/>
            </a:pPr>
            <a:r>
              <a:rPr lang="en-US" dirty="0">
                <a:latin typeface="Courier New" pitchFamily="49" charset="0"/>
                <a:cs typeface="Courier New" pitchFamily="49" charset="0"/>
              </a:rPr>
              <a:t>a += 5    (a = a + 5)</a:t>
            </a:r>
          </a:p>
          <a:p>
            <a:pPr lvl="3" eaLnBrk="1" hangingPunct="1">
              <a:buFont typeface="Wingdings" pitchFamily="2" charset="2"/>
              <a:buNone/>
            </a:pPr>
            <a:r>
              <a:rPr lang="en-US" sz="2600" dirty="0">
                <a:latin typeface="Courier New" pitchFamily="49" charset="0"/>
                <a:cs typeface="Courier New" pitchFamily="49" charset="0"/>
              </a:rPr>
              <a:t>a -= 4    (a = a - 4)</a:t>
            </a:r>
          </a:p>
          <a:p>
            <a:pPr lvl="3" eaLnBrk="1" hangingPunct="1">
              <a:buFont typeface="Wingdings" pitchFamily="2" charset="2"/>
              <a:buNone/>
            </a:pPr>
            <a:r>
              <a:rPr lang="en-US" sz="2600" dirty="0">
                <a:latin typeface="Courier New" pitchFamily="49" charset="0"/>
                <a:cs typeface="Courier New" pitchFamily="49" charset="0"/>
              </a:rPr>
              <a:t>b *= 5    (b = b * 5)</a:t>
            </a:r>
          </a:p>
          <a:p>
            <a:pPr lvl="3" eaLnBrk="1" hangingPunct="1">
              <a:buFont typeface="Wingdings" pitchFamily="2" charset="2"/>
              <a:buNone/>
            </a:pPr>
            <a:r>
              <a:rPr lang="en-US" sz="2600" dirty="0">
                <a:latin typeface="Courier New" pitchFamily="49" charset="0"/>
                <a:cs typeface="Courier New" pitchFamily="49" charset="0"/>
              </a:rPr>
              <a:t>c /= 3    (c = c / 3)</a:t>
            </a:r>
          </a:p>
          <a:p>
            <a:pPr lvl="3" eaLnBrk="1" hangingPunct="1">
              <a:buFont typeface="Wingdings" pitchFamily="2" charset="2"/>
              <a:buNone/>
            </a:pPr>
            <a:r>
              <a:rPr lang="en-US" sz="2600" dirty="0">
                <a:latin typeface="Courier New" pitchFamily="49" charset="0"/>
                <a:cs typeface="Courier New" pitchFamily="49" charset="0"/>
              </a:rPr>
              <a:t>d %= 9    (d = d % 9)</a:t>
            </a:r>
          </a:p>
        </p:txBody>
      </p:sp>
      <p:grpSp>
        <p:nvGrpSpPr>
          <p:cNvPr id="2" name="Group 4"/>
          <p:cNvGrpSpPr>
            <a:grpSpLocks/>
          </p:cNvGrpSpPr>
          <p:nvPr/>
        </p:nvGrpSpPr>
        <p:grpSpPr bwMode="auto">
          <a:xfrm>
            <a:off x="2286000" y="2984500"/>
            <a:ext cx="4572000" cy="889000"/>
            <a:chOff x="0" y="0"/>
            <a:chExt cx="2880" cy="560"/>
          </a:xfrm>
        </p:grpSpPr>
        <p:sp>
          <p:nvSpPr>
            <p:cNvPr id="29702" name="Rectangle 5"/>
            <p:cNvSpPr>
              <a:spLocks noChangeArrowheads="1" noTextEdit="1"/>
            </p:cNvSpPr>
            <p:nvPr/>
          </p:nvSpPr>
          <p:spPr bwMode="auto">
            <a:xfrm>
              <a:off x="0" y="0"/>
              <a:ext cx="720" cy="112"/>
            </a:xfrm>
            <a:prstGeom prst="rect">
              <a:avLst/>
            </a:prstGeom>
            <a:noFill/>
            <a:ln w="9525">
              <a:noFill/>
              <a:miter lim="800000"/>
              <a:headEnd/>
              <a:tailEnd/>
            </a:ln>
          </p:spPr>
          <p:txBody>
            <a:bodyPr>
              <a:spAutoFit/>
            </a:bodyPr>
            <a:lstStyle/>
            <a:p>
              <a:endParaRPr lang="en-US"/>
            </a:p>
          </p:txBody>
        </p:sp>
        <p:sp>
          <p:nvSpPr>
            <p:cNvPr id="29703" name="Rectangle 6"/>
            <p:cNvSpPr>
              <a:spLocks noChangeArrowheads="1" noTextEdit="1"/>
            </p:cNvSpPr>
            <p:nvPr/>
          </p:nvSpPr>
          <p:spPr bwMode="auto">
            <a:xfrm>
              <a:off x="720" y="0"/>
              <a:ext cx="720" cy="112"/>
            </a:xfrm>
            <a:prstGeom prst="rect">
              <a:avLst/>
            </a:prstGeom>
            <a:noFill/>
            <a:ln w="9525">
              <a:noFill/>
              <a:miter lim="800000"/>
              <a:headEnd/>
              <a:tailEnd/>
            </a:ln>
          </p:spPr>
          <p:txBody>
            <a:bodyPr>
              <a:spAutoFit/>
            </a:bodyPr>
            <a:lstStyle/>
            <a:p>
              <a:endParaRPr lang="en-US"/>
            </a:p>
          </p:txBody>
        </p:sp>
        <p:sp>
          <p:nvSpPr>
            <p:cNvPr id="29704" name="Rectangle 7"/>
            <p:cNvSpPr>
              <a:spLocks noChangeArrowheads="1" noTextEdit="1"/>
            </p:cNvSpPr>
            <p:nvPr/>
          </p:nvSpPr>
          <p:spPr bwMode="auto">
            <a:xfrm>
              <a:off x="1440" y="0"/>
              <a:ext cx="720" cy="112"/>
            </a:xfrm>
            <a:prstGeom prst="rect">
              <a:avLst/>
            </a:prstGeom>
            <a:noFill/>
            <a:ln w="9525">
              <a:noFill/>
              <a:miter lim="800000"/>
              <a:headEnd/>
              <a:tailEnd/>
            </a:ln>
          </p:spPr>
          <p:txBody>
            <a:bodyPr>
              <a:spAutoFit/>
            </a:bodyPr>
            <a:lstStyle/>
            <a:p>
              <a:endParaRPr lang="en-US"/>
            </a:p>
          </p:txBody>
        </p:sp>
        <p:sp>
          <p:nvSpPr>
            <p:cNvPr id="29705" name="Rectangle 8"/>
            <p:cNvSpPr>
              <a:spLocks noChangeArrowheads="1" noTextEdit="1"/>
            </p:cNvSpPr>
            <p:nvPr/>
          </p:nvSpPr>
          <p:spPr bwMode="auto">
            <a:xfrm>
              <a:off x="2160" y="0"/>
              <a:ext cx="720" cy="112"/>
            </a:xfrm>
            <a:prstGeom prst="rect">
              <a:avLst/>
            </a:prstGeom>
            <a:noFill/>
            <a:ln w="9525">
              <a:noFill/>
              <a:miter lim="800000"/>
              <a:headEnd/>
              <a:tailEnd/>
            </a:ln>
          </p:spPr>
          <p:txBody>
            <a:bodyPr>
              <a:spAutoFit/>
            </a:bodyPr>
            <a:lstStyle/>
            <a:p>
              <a:endParaRPr lang="en-US"/>
            </a:p>
          </p:txBody>
        </p:sp>
        <p:sp>
          <p:nvSpPr>
            <p:cNvPr id="29706" name="Rectangle 9"/>
            <p:cNvSpPr>
              <a:spLocks noChangeArrowheads="1" noTextEdit="1"/>
            </p:cNvSpPr>
            <p:nvPr/>
          </p:nvSpPr>
          <p:spPr bwMode="auto">
            <a:xfrm>
              <a:off x="0" y="112"/>
              <a:ext cx="720" cy="112"/>
            </a:xfrm>
            <a:prstGeom prst="rect">
              <a:avLst/>
            </a:prstGeom>
            <a:noFill/>
            <a:ln w="9525">
              <a:noFill/>
              <a:miter lim="800000"/>
              <a:headEnd/>
              <a:tailEnd/>
            </a:ln>
          </p:spPr>
          <p:txBody>
            <a:bodyPr>
              <a:spAutoFit/>
            </a:bodyPr>
            <a:lstStyle/>
            <a:p>
              <a:endParaRPr lang="en-US"/>
            </a:p>
          </p:txBody>
        </p:sp>
        <p:sp>
          <p:nvSpPr>
            <p:cNvPr id="29707" name="Rectangle 10"/>
            <p:cNvSpPr>
              <a:spLocks noChangeArrowheads="1" noTextEdit="1"/>
            </p:cNvSpPr>
            <p:nvPr/>
          </p:nvSpPr>
          <p:spPr bwMode="auto">
            <a:xfrm>
              <a:off x="720" y="112"/>
              <a:ext cx="720" cy="112"/>
            </a:xfrm>
            <a:prstGeom prst="rect">
              <a:avLst/>
            </a:prstGeom>
            <a:noFill/>
            <a:ln w="9525">
              <a:noFill/>
              <a:miter lim="800000"/>
              <a:headEnd/>
              <a:tailEnd/>
            </a:ln>
          </p:spPr>
          <p:txBody>
            <a:bodyPr>
              <a:spAutoFit/>
            </a:bodyPr>
            <a:lstStyle/>
            <a:p>
              <a:endParaRPr lang="en-US"/>
            </a:p>
          </p:txBody>
        </p:sp>
        <p:sp>
          <p:nvSpPr>
            <p:cNvPr id="29708" name="Rectangle 11"/>
            <p:cNvSpPr>
              <a:spLocks noChangeArrowheads="1" noTextEdit="1"/>
            </p:cNvSpPr>
            <p:nvPr/>
          </p:nvSpPr>
          <p:spPr bwMode="auto">
            <a:xfrm>
              <a:off x="1440" y="112"/>
              <a:ext cx="720" cy="112"/>
            </a:xfrm>
            <a:prstGeom prst="rect">
              <a:avLst/>
            </a:prstGeom>
            <a:noFill/>
            <a:ln w="9525">
              <a:noFill/>
              <a:miter lim="800000"/>
              <a:headEnd/>
              <a:tailEnd/>
            </a:ln>
          </p:spPr>
          <p:txBody>
            <a:bodyPr>
              <a:spAutoFit/>
            </a:bodyPr>
            <a:lstStyle/>
            <a:p>
              <a:endParaRPr lang="en-US"/>
            </a:p>
          </p:txBody>
        </p:sp>
        <p:sp>
          <p:nvSpPr>
            <p:cNvPr id="29709" name="Rectangle 12"/>
            <p:cNvSpPr>
              <a:spLocks noChangeArrowheads="1" noTextEdit="1"/>
            </p:cNvSpPr>
            <p:nvPr/>
          </p:nvSpPr>
          <p:spPr bwMode="auto">
            <a:xfrm>
              <a:off x="2160" y="112"/>
              <a:ext cx="720" cy="112"/>
            </a:xfrm>
            <a:prstGeom prst="rect">
              <a:avLst/>
            </a:prstGeom>
            <a:noFill/>
            <a:ln w="9525">
              <a:noFill/>
              <a:miter lim="800000"/>
              <a:headEnd/>
              <a:tailEnd/>
            </a:ln>
          </p:spPr>
          <p:txBody>
            <a:bodyPr>
              <a:spAutoFit/>
            </a:bodyPr>
            <a:lstStyle/>
            <a:p>
              <a:endParaRPr lang="en-US"/>
            </a:p>
          </p:txBody>
        </p:sp>
        <p:sp>
          <p:nvSpPr>
            <p:cNvPr id="29710" name="Rectangle 13"/>
            <p:cNvSpPr>
              <a:spLocks noChangeArrowheads="1" noTextEdit="1"/>
            </p:cNvSpPr>
            <p:nvPr/>
          </p:nvSpPr>
          <p:spPr bwMode="auto">
            <a:xfrm>
              <a:off x="0" y="224"/>
              <a:ext cx="720" cy="112"/>
            </a:xfrm>
            <a:prstGeom prst="rect">
              <a:avLst/>
            </a:prstGeom>
            <a:noFill/>
            <a:ln w="9525">
              <a:noFill/>
              <a:miter lim="800000"/>
              <a:headEnd/>
              <a:tailEnd/>
            </a:ln>
          </p:spPr>
          <p:txBody>
            <a:bodyPr>
              <a:spAutoFit/>
            </a:bodyPr>
            <a:lstStyle/>
            <a:p>
              <a:endParaRPr lang="en-US"/>
            </a:p>
          </p:txBody>
        </p:sp>
        <p:sp>
          <p:nvSpPr>
            <p:cNvPr id="29711" name="Rectangle 14"/>
            <p:cNvSpPr>
              <a:spLocks noChangeArrowheads="1" noTextEdit="1"/>
            </p:cNvSpPr>
            <p:nvPr/>
          </p:nvSpPr>
          <p:spPr bwMode="auto">
            <a:xfrm>
              <a:off x="720" y="224"/>
              <a:ext cx="720" cy="112"/>
            </a:xfrm>
            <a:prstGeom prst="rect">
              <a:avLst/>
            </a:prstGeom>
            <a:noFill/>
            <a:ln w="9525">
              <a:noFill/>
              <a:miter lim="800000"/>
              <a:headEnd/>
              <a:tailEnd/>
            </a:ln>
          </p:spPr>
          <p:txBody>
            <a:bodyPr>
              <a:spAutoFit/>
            </a:bodyPr>
            <a:lstStyle/>
            <a:p>
              <a:endParaRPr lang="en-US"/>
            </a:p>
          </p:txBody>
        </p:sp>
        <p:sp>
          <p:nvSpPr>
            <p:cNvPr id="29712" name="Rectangle 15"/>
            <p:cNvSpPr>
              <a:spLocks noChangeArrowheads="1" noTextEdit="1"/>
            </p:cNvSpPr>
            <p:nvPr/>
          </p:nvSpPr>
          <p:spPr bwMode="auto">
            <a:xfrm>
              <a:off x="1440" y="224"/>
              <a:ext cx="720" cy="112"/>
            </a:xfrm>
            <a:prstGeom prst="rect">
              <a:avLst/>
            </a:prstGeom>
            <a:noFill/>
            <a:ln w="9525">
              <a:noFill/>
              <a:miter lim="800000"/>
              <a:headEnd/>
              <a:tailEnd/>
            </a:ln>
          </p:spPr>
          <p:txBody>
            <a:bodyPr>
              <a:spAutoFit/>
            </a:bodyPr>
            <a:lstStyle/>
            <a:p>
              <a:endParaRPr lang="en-US"/>
            </a:p>
          </p:txBody>
        </p:sp>
        <p:sp>
          <p:nvSpPr>
            <p:cNvPr id="29713" name="Rectangle 16"/>
            <p:cNvSpPr>
              <a:spLocks noChangeArrowheads="1" noTextEdit="1"/>
            </p:cNvSpPr>
            <p:nvPr/>
          </p:nvSpPr>
          <p:spPr bwMode="auto">
            <a:xfrm>
              <a:off x="2160" y="224"/>
              <a:ext cx="720" cy="112"/>
            </a:xfrm>
            <a:prstGeom prst="rect">
              <a:avLst/>
            </a:prstGeom>
            <a:noFill/>
            <a:ln w="9525">
              <a:noFill/>
              <a:miter lim="800000"/>
              <a:headEnd/>
              <a:tailEnd/>
            </a:ln>
          </p:spPr>
          <p:txBody>
            <a:bodyPr>
              <a:spAutoFit/>
            </a:bodyPr>
            <a:lstStyle/>
            <a:p>
              <a:endParaRPr lang="en-US"/>
            </a:p>
          </p:txBody>
        </p:sp>
        <p:sp>
          <p:nvSpPr>
            <p:cNvPr id="29714" name="Rectangle 17"/>
            <p:cNvSpPr>
              <a:spLocks noChangeArrowheads="1" noTextEdit="1"/>
            </p:cNvSpPr>
            <p:nvPr/>
          </p:nvSpPr>
          <p:spPr bwMode="auto">
            <a:xfrm>
              <a:off x="0" y="336"/>
              <a:ext cx="720" cy="112"/>
            </a:xfrm>
            <a:prstGeom prst="rect">
              <a:avLst/>
            </a:prstGeom>
            <a:noFill/>
            <a:ln w="9525">
              <a:noFill/>
              <a:miter lim="800000"/>
              <a:headEnd/>
              <a:tailEnd/>
            </a:ln>
          </p:spPr>
          <p:txBody>
            <a:bodyPr>
              <a:spAutoFit/>
            </a:bodyPr>
            <a:lstStyle/>
            <a:p>
              <a:endParaRPr lang="en-US"/>
            </a:p>
          </p:txBody>
        </p:sp>
        <p:sp>
          <p:nvSpPr>
            <p:cNvPr id="29715" name="Rectangle 18"/>
            <p:cNvSpPr>
              <a:spLocks noChangeArrowheads="1" noTextEdit="1"/>
            </p:cNvSpPr>
            <p:nvPr/>
          </p:nvSpPr>
          <p:spPr bwMode="auto">
            <a:xfrm>
              <a:off x="720" y="336"/>
              <a:ext cx="720" cy="112"/>
            </a:xfrm>
            <a:prstGeom prst="rect">
              <a:avLst/>
            </a:prstGeom>
            <a:noFill/>
            <a:ln w="9525">
              <a:noFill/>
              <a:miter lim="800000"/>
              <a:headEnd/>
              <a:tailEnd/>
            </a:ln>
          </p:spPr>
          <p:txBody>
            <a:bodyPr>
              <a:spAutoFit/>
            </a:bodyPr>
            <a:lstStyle/>
            <a:p>
              <a:endParaRPr lang="en-US"/>
            </a:p>
          </p:txBody>
        </p:sp>
        <p:sp>
          <p:nvSpPr>
            <p:cNvPr id="29716" name="Rectangle 19"/>
            <p:cNvSpPr>
              <a:spLocks noChangeArrowheads="1" noTextEdit="1"/>
            </p:cNvSpPr>
            <p:nvPr/>
          </p:nvSpPr>
          <p:spPr bwMode="auto">
            <a:xfrm>
              <a:off x="1440" y="336"/>
              <a:ext cx="720" cy="112"/>
            </a:xfrm>
            <a:prstGeom prst="rect">
              <a:avLst/>
            </a:prstGeom>
            <a:noFill/>
            <a:ln w="9525">
              <a:noFill/>
              <a:miter lim="800000"/>
              <a:headEnd/>
              <a:tailEnd/>
            </a:ln>
          </p:spPr>
          <p:txBody>
            <a:bodyPr>
              <a:spAutoFit/>
            </a:bodyPr>
            <a:lstStyle/>
            <a:p>
              <a:endParaRPr lang="en-US"/>
            </a:p>
          </p:txBody>
        </p:sp>
        <p:sp>
          <p:nvSpPr>
            <p:cNvPr id="29717" name="Rectangle 20"/>
            <p:cNvSpPr>
              <a:spLocks noChangeArrowheads="1" noTextEdit="1"/>
            </p:cNvSpPr>
            <p:nvPr/>
          </p:nvSpPr>
          <p:spPr bwMode="auto">
            <a:xfrm>
              <a:off x="2160" y="336"/>
              <a:ext cx="720" cy="112"/>
            </a:xfrm>
            <a:prstGeom prst="rect">
              <a:avLst/>
            </a:prstGeom>
            <a:noFill/>
            <a:ln w="9525">
              <a:noFill/>
              <a:miter lim="800000"/>
              <a:headEnd/>
              <a:tailEnd/>
            </a:ln>
          </p:spPr>
          <p:txBody>
            <a:bodyPr>
              <a:spAutoFit/>
            </a:bodyPr>
            <a:lstStyle/>
            <a:p>
              <a:endParaRPr lang="en-US"/>
            </a:p>
          </p:txBody>
        </p:sp>
        <p:sp>
          <p:nvSpPr>
            <p:cNvPr id="29718" name="Rectangle 21"/>
            <p:cNvSpPr>
              <a:spLocks noChangeArrowheads="1" noTextEdit="1"/>
            </p:cNvSpPr>
            <p:nvPr/>
          </p:nvSpPr>
          <p:spPr bwMode="auto">
            <a:xfrm>
              <a:off x="0" y="448"/>
              <a:ext cx="720" cy="112"/>
            </a:xfrm>
            <a:prstGeom prst="rect">
              <a:avLst/>
            </a:prstGeom>
            <a:noFill/>
            <a:ln w="9525">
              <a:noFill/>
              <a:miter lim="800000"/>
              <a:headEnd/>
              <a:tailEnd/>
            </a:ln>
          </p:spPr>
          <p:txBody>
            <a:bodyPr>
              <a:spAutoFit/>
            </a:bodyPr>
            <a:lstStyle/>
            <a:p>
              <a:endParaRPr lang="en-US"/>
            </a:p>
          </p:txBody>
        </p:sp>
        <p:sp>
          <p:nvSpPr>
            <p:cNvPr id="29719" name="Rectangle 22"/>
            <p:cNvSpPr>
              <a:spLocks noChangeArrowheads="1" noTextEdit="1"/>
            </p:cNvSpPr>
            <p:nvPr/>
          </p:nvSpPr>
          <p:spPr bwMode="auto">
            <a:xfrm>
              <a:off x="720" y="448"/>
              <a:ext cx="720" cy="112"/>
            </a:xfrm>
            <a:prstGeom prst="rect">
              <a:avLst/>
            </a:prstGeom>
            <a:noFill/>
            <a:ln w="9525">
              <a:noFill/>
              <a:miter lim="800000"/>
              <a:headEnd/>
              <a:tailEnd/>
            </a:ln>
          </p:spPr>
          <p:txBody>
            <a:bodyPr>
              <a:spAutoFit/>
            </a:bodyPr>
            <a:lstStyle/>
            <a:p>
              <a:endParaRPr lang="en-US"/>
            </a:p>
          </p:txBody>
        </p:sp>
        <p:sp>
          <p:nvSpPr>
            <p:cNvPr id="29720" name="Rectangle 23"/>
            <p:cNvSpPr>
              <a:spLocks noChangeArrowheads="1" noTextEdit="1"/>
            </p:cNvSpPr>
            <p:nvPr/>
          </p:nvSpPr>
          <p:spPr bwMode="auto">
            <a:xfrm>
              <a:off x="1440" y="448"/>
              <a:ext cx="720" cy="112"/>
            </a:xfrm>
            <a:prstGeom prst="rect">
              <a:avLst/>
            </a:prstGeom>
            <a:noFill/>
            <a:ln w="9525">
              <a:noFill/>
              <a:miter lim="800000"/>
              <a:headEnd/>
              <a:tailEnd/>
            </a:ln>
          </p:spPr>
          <p:txBody>
            <a:bodyPr>
              <a:spAutoFit/>
            </a:bodyPr>
            <a:lstStyle/>
            <a:p>
              <a:endParaRPr lang="en-US"/>
            </a:p>
          </p:txBody>
        </p:sp>
        <p:sp>
          <p:nvSpPr>
            <p:cNvPr id="29721" name="Rectangle 24"/>
            <p:cNvSpPr>
              <a:spLocks noChangeArrowheads="1" noTextEdit="1"/>
            </p:cNvSpPr>
            <p:nvPr/>
          </p:nvSpPr>
          <p:spPr bwMode="auto">
            <a:xfrm>
              <a:off x="2160" y="448"/>
              <a:ext cx="720" cy="112"/>
            </a:xfrm>
            <a:prstGeom prst="rect">
              <a:avLst/>
            </a:prstGeom>
            <a:noFill/>
            <a:ln w="9525">
              <a:noFill/>
              <a:miter lim="800000"/>
              <a:headEnd/>
              <a:tailEnd/>
            </a:ln>
          </p:spPr>
          <p:txBody>
            <a:bodyPr>
              <a:spAutoFit/>
            </a:bodyPr>
            <a:lstStyle/>
            <a:p>
              <a:endParaRPr lang="en-US"/>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noProof="1"/>
              <a:t>Review: Pre-increment operator</a:t>
            </a:r>
            <a:endParaRPr lang="en-US" dirty="0"/>
          </a:p>
        </p:txBody>
      </p:sp>
      <p:sp>
        <p:nvSpPr>
          <p:cNvPr id="30724" name="Rectangle 3"/>
          <p:cNvSpPr>
            <a:spLocks noGrp="1" noChangeArrowheads="1"/>
          </p:cNvSpPr>
          <p:nvPr>
            <p:ph sz="quarter" idx="1"/>
          </p:nvPr>
        </p:nvSpPr>
        <p:spPr/>
        <p:txBody>
          <a:bodyPr>
            <a:normAutofit lnSpcReduction="10000"/>
          </a:bodyPr>
          <a:lstStyle/>
          <a:p>
            <a:pPr eaLnBrk="1" hangingPunct="1">
              <a:spcAft>
                <a:spcPct val="35000"/>
              </a:spcAft>
              <a:buFont typeface="Wingdings" pitchFamily="2" charset="2"/>
              <a:buNone/>
            </a:pPr>
            <a:r>
              <a:rPr lang="en-US" sz="2000" dirty="0"/>
              <a:t>Pre-increment operator:   ++n</a:t>
            </a:r>
          </a:p>
          <a:p>
            <a:pPr eaLnBrk="1" hangingPunct="1">
              <a:spcAft>
                <a:spcPct val="35000"/>
              </a:spcAft>
              <a:buFont typeface="Wingdings" pitchFamily="2" charset="2"/>
              <a:buNone/>
            </a:pPr>
            <a:r>
              <a:rPr lang="en-US" sz="2000" dirty="0" err="1"/>
              <a:t>i</a:t>
            </a:r>
            <a:r>
              <a:rPr lang="en-US" sz="2000" dirty="0"/>
              <a:t>) Stand alone:   add 1 to n</a:t>
            </a:r>
          </a:p>
          <a:p>
            <a:pPr lvl="1" eaLnBrk="1" hangingPunct="1">
              <a:spcAft>
                <a:spcPct val="35000"/>
              </a:spcAft>
              <a:buFont typeface="Wingdings" pitchFamily="2" charset="2"/>
              <a:buNone/>
            </a:pPr>
            <a:r>
              <a:rPr lang="en-US" sz="2000" dirty="0"/>
              <a:t>If n equals 1, then after execution of the statement</a:t>
            </a:r>
          </a:p>
          <a:p>
            <a:pPr lvl="1">
              <a:spcAft>
                <a:spcPct val="35000"/>
              </a:spcAft>
              <a:buNone/>
            </a:pPr>
            <a:endParaRPr lang="en-US" sz="2000" b="1" dirty="0">
              <a:solidFill>
                <a:schemeClr val="accent2">
                  <a:lumMod val="50000"/>
                </a:schemeClr>
              </a:solidFill>
              <a:latin typeface="Courier New" pitchFamily="49" charset="0"/>
              <a:cs typeface="Courier New" pitchFamily="49" charset="0"/>
            </a:endParaRPr>
          </a:p>
          <a:p>
            <a:pPr lvl="1" eaLnBrk="1" hangingPunct="1">
              <a:spcAft>
                <a:spcPct val="35000"/>
              </a:spcAft>
              <a:buFont typeface="Wingdings" pitchFamily="2" charset="2"/>
              <a:buNone/>
            </a:pPr>
            <a:r>
              <a:rPr lang="en-US" sz="2000" dirty="0"/>
              <a:t>the value of n will be 2.</a:t>
            </a:r>
          </a:p>
          <a:p>
            <a:pPr eaLnBrk="1" hangingPunct="1">
              <a:spcAft>
                <a:spcPct val="35000"/>
              </a:spcAft>
              <a:buFont typeface="Wingdings" pitchFamily="2" charset="2"/>
              <a:buNone/>
            </a:pPr>
            <a:r>
              <a:rPr lang="en-US" sz="2000" dirty="0"/>
              <a:t>ii) In an expression:</a:t>
            </a:r>
            <a:br>
              <a:rPr lang="en-US" sz="2000" dirty="0"/>
            </a:br>
            <a:r>
              <a:rPr lang="en-US" sz="2000" dirty="0"/>
              <a:t>Add 1 to n and then use the new value of n in the expression.</a:t>
            </a:r>
          </a:p>
          <a:p>
            <a:pPr marL="577850" indent="-273050">
              <a:spcAft>
                <a:spcPct val="35000"/>
              </a:spcAft>
              <a:buNone/>
            </a:pPr>
            <a:endParaRPr lang="en-US" sz="2000" b="1" dirty="0">
              <a:solidFill>
                <a:schemeClr val="accent2">
                  <a:lumMod val="50000"/>
                </a:schemeClr>
              </a:solidFill>
              <a:latin typeface="Courier New" pitchFamily="49" charset="0"/>
              <a:cs typeface="Courier New" pitchFamily="49" charset="0"/>
            </a:endParaRPr>
          </a:p>
          <a:p>
            <a:pPr eaLnBrk="1" hangingPunct="1">
              <a:spcAft>
                <a:spcPct val="35000"/>
              </a:spcAft>
              <a:buFont typeface="Wingdings" pitchFamily="2" charset="2"/>
              <a:buNone/>
            </a:pPr>
            <a:r>
              <a:rPr lang="en-US" sz="2000" dirty="0"/>
              <a:t>    If n is initially 1, the above statement will print the value 2.</a:t>
            </a:r>
          </a:p>
          <a:p>
            <a:pPr eaLnBrk="1" hangingPunct="1">
              <a:spcAft>
                <a:spcPct val="35000"/>
              </a:spcAft>
              <a:buFont typeface="Wingdings" pitchFamily="2" charset="2"/>
              <a:buNone/>
            </a:pPr>
            <a:r>
              <a:rPr lang="en-US" sz="2000" dirty="0"/>
              <a:t>    After execution of </a:t>
            </a:r>
            <a:r>
              <a:rPr lang="en-US" sz="2000" dirty="0" err="1"/>
              <a:t>printf</a:t>
            </a:r>
            <a:r>
              <a:rPr lang="en-US" sz="2000" dirty="0"/>
              <a:t>, n will have the value 2.</a:t>
            </a:r>
          </a:p>
          <a:p>
            <a:pPr eaLnBrk="1" hangingPunct="1">
              <a:spcAft>
                <a:spcPct val="35000"/>
              </a:spcAft>
              <a:buFont typeface="Wingdings" pitchFamily="2" charset="2"/>
              <a:buNone/>
            </a:pPr>
            <a:endParaRPr lang="en-US" sz="2000" dirty="0"/>
          </a:p>
        </p:txBody>
      </p:sp>
      <p:grpSp>
        <p:nvGrpSpPr>
          <p:cNvPr id="2" name="Group 4"/>
          <p:cNvGrpSpPr>
            <a:grpSpLocks/>
          </p:cNvGrpSpPr>
          <p:nvPr/>
        </p:nvGrpSpPr>
        <p:grpSpPr bwMode="auto">
          <a:xfrm>
            <a:off x="2286000" y="2984500"/>
            <a:ext cx="4572000" cy="889000"/>
            <a:chOff x="0" y="0"/>
            <a:chExt cx="2880" cy="560"/>
          </a:xfrm>
        </p:grpSpPr>
        <p:sp>
          <p:nvSpPr>
            <p:cNvPr id="30726" name="Rectangle 5"/>
            <p:cNvSpPr>
              <a:spLocks noChangeArrowheads="1" noTextEdit="1"/>
            </p:cNvSpPr>
            <p:nvPr/>
          </p:nvSpPr>
          <p:spPr bwMode="auto">
            <a:xfrm>
              <a:off x="0" y="0"/>
              <a:ext cx="720" cy="112"/>
            </a:xfrm>
            <a:prstGeom prst="rect">
              <a:avLst/>
            </a:prstGeom>
            <a:noFill/>
            <a:ln w="9525">
              <a:noFill/>
              <a:miter lim="800000"/>
              <a:headEnd/>
              <a:tailEnd/>
            </a:ln>
          </p:spPr>
          <p:txBody>
            <a:bodyPr>
              <a:spAutoFit/>
            </a:bodyPr>
            <a:lstStyle/>
            <a:p>
              <a:endParaRPr lang="en-US"/>
            </a:p>
          </p:txBody>
        </p:sp>
        <p:sp>
          <p:nvSpPr>
            <p:cNvPr id="30727" name="Rectangle 6"/>
            <p:cNvSpPr>
              <a:spLocks noChangeArrowheads="1" noTextEdit="1"/>
            </p:cNvSpPr>
            <p:nvPr/>
          </p:nvSpPr>
          <p:spPr bwMode="auto">
            <a:xfrm>
              <a:off x="720" y="0"/>
              <a:ext cx="720" cy="112"/>
            </a:xfrm>
            <a:prstGeom prst="rect">
              <a:avLst/>
            </a:prstGeom>
            <a:noFill/>
            <a:ln w="9525">
              <a:noFill/>
              <a:miter lim="800000"/>
              <a:headEnd/>
              <a:tailEnd/>
            </a:ln>
          </p:spPr>
          <p:txBody>
            <a:bodyPr>
              <a:spAutoFit/>
            </a:bodyPr>
            <a:lstStyle/>
            <a:p>
              <a:endParaRPr lang="en-US"/>
            </a:p>
          </p:txBody>
        </p:sp>
        <p:sp>
          <p:nvSpPr>
            <p:cNvPr id="30728" name="Rectangle 7"/>
            <p:cNvSpPr>
              <a:spLocks noChangeArrowheads="1" noTextEdit="1"/>
            </p:cNvSpPr>
            <p:nvPr/>
          </p:nvSpPr>
          <p:spPr bwMode="auto">
            <a:xfrm>
              <a:off x="1440" y="0"/>
              <a:ext cx="720" cy="112"/>
            </a:xfrm>
            <a:prstGeom prst="rect">
              <a:avLst/>
            </a:prstGeom>
            <a:noFill/>
            <a:ln w="9525">
              <a:noFill/>
              <a:miter lim="800000"/>
              <a:headEnd/>
              <a:tailEnd/>
            </a:ln>
          </p:spPr>
          <p:txBody>
            <a:bodyPr>
              <a:spAutoFit/>
            </a:bodyPr>
            <a:lstStyle/>
            <a:p>
              <a:endParaRPr lang="en-US"/>
            </a:p>
          </p:txBody>
        </p:sp>
        <p:sp>
          <p:nvSpPr>
            <p:cNvPr id="30729" name="Rectangle 8"/>
            <p:cNvSpPr>
              <a:spLocks noChangeArrowheads="1" noTextEdit="1"/>
            </p:cNvSpPr>
            <p:nvPr/>
          </p:nvSpPr>
          <p:spPr bwMode="auto">
            <a:xfrm>
              <a:off x="2160" y="0"/>
              <a:ext cx="720" cy="112"/>
            </a:xfrm>
            <a:prstGeom prst="rect">
              <a:avLst/>
            </a:prstGeom>
            <a:noFill/>
            <a:ln w="9525">
              <a:noFill/>
              <a:miter lim="800000"/>
              <a:headEnd/>
              <a:tailEnd/>
            </a:ln>
          </p:spPr>
          <p:txBody>
            <a:bodyPr>
              <a:spAutoFit/>
            </a:bodyPr>
            <a:lstStyle/>
            <a:p>
              <a:endParaRPr lang="en-US"/>
            </a:p>
          </p:txBody>
        </p:sp>
        <p:sp>
          <p:nvSpPr>
            <p:cNvPr id="30730" name="Rectangle 9"/>
            <p:cNvSpPr>
              <a:spLocks noChangeArrowheads="1" noTextEdit="1"/>
            </p:cNvSpPr>
            <p:nvPr/>
          </p:nvSpPr>
          <p:spPr bwMode="auto">
            <a:xfrm>
              <a:off x="0" y="112"/>
              <a:ext cx="720" cy="112"/>
            </a:xfrm>
            <a:prstGeom prst="rect">
              <a:avLst/>
            </a:prstGeom>
            <a:noFill/>
            <a:ln w="9525">
              <a:noFill/>
              <a:miter lim="800000"/>
              <a:headEnd/>
              <a:tailEnd/>
            </a:ln>
          </p:spPr>
          <p:txBody>
            <a:bodyPr>
              <a:spAutoFit/>
            </a:bodyPr>
            <a:lstStyle/>
            <a:p>
              <a:endParaRPr lang="en-US"/>
            </a:p>
          </p:txBody>
        </p:sp>
        <p:sp>
          <p:nvSpPr>
            <p:cNvPr id="30731" name="Rectangle 10"/>
            <p:cNvSpPr>
              <a:spLocks noChangeArrowheads="1" noTextEdit="1"/>
            </p:cNvSpPr>
            <p:nvPr/>
          </p:nvSpPr>
          <p:spPr bwMode="auto">
            <a:xfrm>
              <a:off x="720" y="112"/>
              <a:ext cx="720" cy="112"/>
            </a:xfrm>
            <a:prstGeom prst="rect">
              <a:avLst/>
            </a:prstGeom>
            <a:noFill/>
            <a:ln w="9525">
              <a:noFill/>
              <a:miter lim="800000"/>
              <a:headEnd/>
              <a:tailEnd/>
            </a:ln>
          </p:spPr>
          <p:txBody>
            <a:bodyPr>
              <a:spAutoFit/>
            </a:bodyPr>
            <a:lstStyle/>
            <a:p>
              <a:endParaRPr lang="en-US"/>
            </a:p>
          </p:txBody>
        </p:sp>
        <p:sp>
          <p:nvSpPr>
            <p:cNvPr id="30732" name="Rectangle 11"/>
            <p:cNvSpPr>
              <a:spLocks noChangeArrowheads="1" noTextEdit="1"/>
            </p:cNvSpPr>
            <p:nvPr/>
          </p:nvSpPr>
          <p:spPr bwMode="auto">
            <a:xfrm>
              <a:off x="1440" y="112"/>
              <a:ext cx="720" cy="112"/>
            </a:xfrm>
            <a:prstGeom prst="rect">
              <a:avLst/>
            </a:prstGeom>
            <a:noFill/>
            <a:ln w="9525">
              <a:noFill/>
              <a:miter lim="800000"/>
              <a:headEnd/>
              <a:tailEnd/>
            </a:ln>
          </p:spPr>
          <p:txBody>
            <a:bodyPr>
              <a:spAutoFit/>
            </a:bodyPr>
            <a:lstStyle/>
            <a:p>
              <a:endParaRPr lang="en-US"/>
            </a:p>
          </p:txBody>
        </p:sp>
        <p:sp>
          <p:nvSpPr>
            <p:cNvPr id="30733" name="Rectangle 12"/>
            <p:cNvSpPr>
              <a:spLocks noChangeArrowheads="1" noTextEdit="1"/>
            </p:cNvSpPr>
            <p:nvPr/>
          </p:nvSpPr>
          <p:spPr bwMode="auto">
            <a:xfrm>
              <a:off x="2160" y="112"/>
              <a:ext cx="720" cy="112"/>
            </a:xfrm>
            <a:prstGeom prst="rect">
              <a:avLst/>
            </a:prstGeom>
            <a:noFill/>
            <a:ln w="9525">
              <a:noFill/>
              <a:miter lim="800000"/>
              <a:headEnd/>
              <a:tailEnd/>
            </a:ln>
          </p:spPr>
          <p:txBody>
            <a:bodyPr>
              <a:spAutoFit/>
            </a:bodyPr>
            <a:lstStyle/>
            <a:p>
              <a:endParaRPr lang="en-US"/>
            </a:p>
          </p:txBody>
        </p:sp>
        <p:sp>
          <p:nvSpPr>
            <p:cNvPr id="30734" name="Rectangle 13"/>
            <p:cNvSpPr>
              <a:spLocks noChangeArrowheads="1" noTextEdit="1"/>
            </p:cNvSpPr>
            <p:nvPr/>
          </p:nvSpPr>
          <p:spPr bwMode="auto">
            <a:xfrm>
              <a:off x="0" y="224"/>
              <a:ext cx="720" cy="112"/>
            </a:xfrm>
            <a:prstGeom prst="rect">
              <a:avLst/>
            </a:prstGeom>
            <a:noFill/>
            <a:ln w="9525">
              <a:noFill/>
              <a:miter lim="800000"/>
              <a:headEnd/>
              <a:tailEnd/>
            </a:ln>
          </p:spPr>
          <p:txBody>
            <a:bodyPr>
              <a:spAutoFit/>
            </a:bodyPr>
            <a:lstStyle/>
            <a:p>
              <a:endParaRPr lang="en-US"/>
            </a:p>
          </p:txBody>
        </p:sp>
        <p:sp>
          <p:nvSpPr>
            <p:cNvPr id="30735" name="Rectangle 14"/>
            <p:cNvSpPr>
              <a:spLocks noChangeArrowheads="1" noTextEdit="1"/>
            </p:cNvSpPr>
            <p:nvPr/>
          </p:nvSpPr>
          <p:spPr bwMode="auto">
            <a:xfrm>
              <a:off x="720" y="224"/>
              <a:ext cx="720" cy="112"/>
            </a:xfrm>
            <a:prstGeom prst="rect">
              <a:avLst/>
            </a:prstGeom>
            <a:noFill/>
            <a:ln w="9525">
              <a:noFill/>
              <a:miter lim="800000"/>
              <a:headEnd/>
              <a:tailEnd/>
            </a:ln>
          </p:spPr>
          <p:txBody>
            <a:bodyPr>
              <a:spAutoFit/>
            </a:bodyPr>
            <a:lstStyle/>
            <a:p>
              <a:endParaRPr lang="en-US"/>
            </a:p>
          </p:txBody>
        </p:sp>
        <p:sp>
          <p:nvSpPr>
            <p:cNvPr id="30736" name="Rectangle 15"/>
            <p:cNvSpPr>
              <a:spLocks noChangeArrowheads="1" noTextEdit="1"/>
            </p:cNvSpPr>
            <p:nvPr/>
          </p:nvSpPr>
          <p:spPr bwMode="auto">
            <a:xfrm>
              <a:off x="1440" y="224"/>
              <a:ext cx="720" cy="112"/>
            </a:xfrm>
            <a:prstGeom prst="rect">
              <a:avLst/>
            </a:prstGeom>
            <a:noFill/>
            <a:ln w="9525">
              <a:noFill/>
              <a:miter lim="800000"/>
              <a:headEnd/>
              <a:tailEnd/>
            </a:ln>
          </p:spPr>
          <p:txBody>
            <a:bodyPr>
              <a:spAutoFit/>
            </a:bodyPr>
            <a:lstStyle/>
            <a:p>
              <a:endParaRPr lang="en-US"/>
            </a:p>
          </p:txBody>
        </p:sp>
        <p:sp>
          <p:nvSpPr>
            <p:cNvPr id="30737" name="Rectangle 16"/>
            <p:cNvSpPr>
              <a:spLocks noChangeArrowheads="1" noTextEdit="1"/>
            </p:cNvSpPr>
            <p:nvPr/>
          </p:nvSpPr>
          <p:spPr bwMode="auto">
            <a:xfrm>
              <a:off x="2160" y="224"/>
              <a:ext cx="720" cy="112"/>
            </a:xfrm>
            <a:prstGeom prst="rect">
              <a:avLst/>
            </a:prstGeom>
            <a:noFill/>
            <a:ln w="9525">
              <a:noFill/>
              <a:miter lim="800000"/>
              <a:headEnd/>
              <a:tailEnd/>
            </a:ln>
          </p:spPr>
          <p:txBody>
            <a:bodyPr>
              <a:spAutoFit/>
            </a:bodyPr>
            <a:lstStyle/>
            <a:p>
              <a:endParaRPr lang="en-US"/>
            </a:p>
          </p:txBody>
        </p:sp>
        <p:sp>
          <p:nvSpPr>
            <p:cNvPr id="30738" name="Rectangle 17"/>
            <p:cNvSpPr>
              <a:spLocks noChangeArrowheads="1" noTextEdit="1"/>
            </p:cNvSpPr>
            <p:nvPr/>
          </p:nvSpPr>
          <p:spPr bwMode="auto">
            <a:xfrm>
              <a:off x="0" y="336"/>
              <a:ext cx="720" cy="112"/>
            </a:xfrm>
            <a:prstGeom prst="rect">
              <a:avLst/>
            </a:prstGeom>
            <a:noFill/>
            <a:ln w="9525">
              <a:noFill/>
              <a:miter lim="800000"/>
              <a:headEnd/>
              <a:tailEnd/>
            </a:ln>
          </p:spPr>
          <p:txBody>
            <a:bodyPr>
              <a:spAutoFit/>
            </a:bodyPr>
            <a:lstStyle/>
            <a:p>
              <a:endParaRPr lang="en-US"/>
            </a:p>
          </p:txBody>
        </p:sp>
        <p:sp>
          <p:nvSpPr>
            <p:cNvPr id="30739" name="Rectangle 18"/>
            <p:cNvSpPr>
              <a:spLocks noChangeArrowheads="1" noTextEdit="1"/>
            </p:cNvSpPr>
            <p:nvPr/>
          </p:nvSpPr>
          <p:spPr bwMode="auto">
            <a:xfrm>
              <a:off x="720" y="336"/>
              <a:ext cx="720" cy="112"/>
            </a:xfrm>
            <a:prstGeom prst="rect">
              <a:avLst/>
            </a:prstGeom>
            <a:noFill/>
            <a:ln w="9525">
              <a:noFill/>
              <a:miter lim="800000"/>
              <a:headEnd/>
              <a:tailEnd/>
            </a:ln>
          </p:spPr>
          <p:txBody>
            <a:bodyPr>
              <a:spAutoFit/>
            </a:bodyPr>
            <a:lstStyle/>
            <a:p>
              <a:endParaRPr lang="en-US"/>
            </a:p>
          </p:txBody>
        </p:sp>
        <p:sp>
          <p:nvSpPr>
            <p:cNvPr id="30740" name="Rectangle 19"/>
            <p:cNvSpPr>
              <a:spLocks noChangeArrowheads="1" noTextEdit="1"/>
            </p:cNvSpPr>
            <p:nvPr/>
          </p:nvSpPr>
          <p:spPr bwMode="auto">
            <a:xfrm>
              <a:off x="1440" y="336"/>
              <a:ext cx="720" cy="112"/>
            </a:xfrm>
            <a:prstGeom prst="rect">
              <a:avLst/>
            </a:prstGeom>
            <a:noFill/>
            <a:ln w="9525">
              <a:noFill/>
              <a:miter lim="800000"/>
              <a:headEnd/>
              <a:tailEnd/>
            </a:ln>
          </p:spPr>
          <p:txBody>
            <a:bodyPr>
              <a:spAutoFit/>
            </a:bodyPr>
            <a:lstStyle/>
            <a:p>
              <a:endParaRPr lang="en-US"/>
            </a:p>
          </p:txBody>
        </p:sp>
        <p:sp>
          <p:nvSpPr>
            <p:cNvPr id="30741" name="Rectangle 20"/>
            <p:cNvSpPr>
              <a:spLocks noChangeArrowheads="1" noTextEdit="1"/>
            </p:cNvSpPr>
            <p:nvPr/>
          </p:nvSpPr>
          <p:spPr bwMode="auto">
            <a:xfrm>
              <a:off x="2160" y="336"/>
              <a:ext cx="720" cy="112"/>
            </a:xfrm>
            <a:prstGeom prst="rect">
              <a:avLst/>
            </a:prstGeom>
            <a:noFill/>
            <a:ln w="9525">
              <a:noFill/>
              <a:miter lim="800000"/>
              <a:headEnd/>
              <a:tailEnd/>
            </a:ln>
          </p:spPr>
          <p:txBody>
            <a:bodyPr>
              <a:spAutoFit/>
            </a:bodyPr>
            <a:lstStyle/>
            <a:p>
              <a:endParaRPr lang="en-US"/>
            </a:p>
          </p:txBody>
        </p:sp>
        <p:sp>
          <p:nvSpPr>
            <p:cNvPr id="30742" name="Rectangle 21"/>
            <p:cNvSpPr>
              <a:spLocks noChangeArrowheads="1" noTextEdit="1"/>
            </p:cNvSpPr>
            <p:nvPr/>
          </p:nvSpPr>
          <p:spPr bwMode="auto">
            <a:xfrm>
              <a:off x="0" y="448"/>
              <a:ext cx="720" cy="112"/>
            </a:xfrm>
            <a:prstGeom prst="rect">
              <a:avLst/>
            </a:prstGeom>
            <a:noFill/>
            <a:ln w="9525">
              <a:noFill/>
              <a:miter lim="800000"/>
              <a:headEnd/>
              <a:tailEnd/>
            </a:ln>
          </p:spPr>
          <p:txBody>
            <a:bodyPr>
              <a:spAutoFit/>
            </a:bodyPr>
            <a:lstStyle/>
            <a:p>
              <a:endParaRPr lang="en-US"/>
            </a:p>
          </p:txBody>
        </p:sp>
        <p:sp>
          <p:nvSpPr>
            <p:cNvPr id="30743" name="Rectangle 22"/>
            <p:cNvSpPr>
              <a:spLocks noChangeArrowheads="1" noTextEdit="1"/>
            </p:cNvSpPr>
            <p:nvPr/>
          </p:nvSpPr>
          <p:spPr bwMode="auto">
            <a:xfrm>
              <a:off x="720" y="448"/>
              <a:ext cx="720" cy="112"/>
            </a:xfrm>
            <a:prstGeom prst="rect">
              <a:avLst/>
            </a:prstGeom>
            <a:noFill/>
            <a:ln w="9525">
              <a:noFill/>
              <a:miter lim="800000"/>
              <a:headEnd/>
              <a:tailEnd/>
            </a:ln>
          </p:spPr>
          <p:txBody>
            <a:bodyPr>
              <a:spAutoFit/>
            </a:bodyPr>
            <a:lstStyle/>
            <a:p>
              <a:endParaRPr lang="en-US"/>
            </a:p>
          </p:txBody>
        </p:sp>
        <p:sp>
          <p:nvSpPr>
            <p:cNvPr id="30744" name="Rectangle 23"/>
            <p:cNvSpPr>
              <a:spLocks noChangeArrowheads="1" noTextEdit="1"/>
            </p:cNvSpPr>
            <p:nvPr/>
          </p:nvSpPr>
          <p:spPr bwMode="auto">
            <a:xfrm>
              <a:off x="1440" y="448"/>
              <a:ext cx="720" cy="112"/>
            </a:xfrm>
            <a:prstGeom prst="rect">
              <a:avLst/>
            </a:prstGeom>
            <a:noFill/>
            <a:ln w="9525">
              <a:noFill/>
              <a:miter lim="800000"/>
              <a:headEnd/>
              <a:tailEnd/>
            </a:ln>
          </p:spPr>
          <p:txBody>
            <a:bodyPr>
              <a:spAutoFit/>
            </a:bodyPr>
            <a:lstStyle/>
            <a:p>
              <a:endParaRPr lang="en-US"/>
            </a:p>
          </p:txBody>
        </p:sp>
        <p:sp>
          <p:nvSpPr>
            <p:cNvPr id="30745" name="Rectangle 24"/>
            <p:cNvSpPr>
              <a:spLocks noChangeArrowheads="1" noTextEdit="1"/>
            </p:cNvSpPr>
            <p:nvPr/>
          </p:nvSpPr>
          <p:spPr bwMode="auto">
            <a:xfrm>
              <a:off x="2160" y="448"/>
              <a:ext cx="720" cy="112"/>
            </a:xfrm>
            <a:prstGeom prst="rect">
              <a:avLst/>
            </a:prstGeom>
            <a:noFill/>
            <a:ln w="9525">
              <a:noFill/>
              <a:miter lim="800000"/>
              <a:headEnd/>
              <a:tailEnd/>
            </a:ln>
          </p:spPr>
          <p:txBody>
            <a:bodyPr>
              <a:spAutoFit/>
            </a:bodyPr>
            <a:lstStyle/>
            <a:p>
              <a:endParaRPr lang="en-US"/>
            </a:p>
          </p:txBody>
        </p:sp>
      </p:gr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09478"/>
            <a:ext cx="2583656" cy="350044"/>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89120"/>
            <a:ext cx="2600325" cy="316706"/>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noProof="1"/>
              <a:t>Review: Post-increment operator</a:t>
            </a:r>
            <a:endParaRPr lang="en-US" dirty="0"/>
          </a:p>
        </p:txBody>
      </p:sp>
      <p:sp>
        <p:nvSpPr>
          <p:cNvPr id="31748" name="Rectangle 3"/>
          <p:cNvSpPr>
            <a:spLocks noGrp="1" noChangeArrowheads="1"/>
          </p:cNvSpPr>
          <p:nvPr>
            <p:ph sz="quarter" idx="1"/>
          </p:nvPr>
        </p:nvSpPr>
        <p:spPr/>
        <p:txBody>
          <a:bodyPr/>
          <a:lstStyle/>
          <a:p>
            <a:pPr eaLnBrk="1" hangingPunct="1">
              <a:spcAft>
                <a:spcPct val="35000"/>
              </a:spcAft>
              <a:buFont typeface="Wingdings" pitchFamily="2" charset="2"/>
              <a:buNone/>
            </a:pPr>
            <a:r>
              <a:rPr lang="en-US" sz="2000" dirty="0"/>
              <a:t>Post-increment operator:   n++ </a:t>
            </a:r>
          </a:p>
          <a:p>
            <a:pPr eaLnBrk="1" hangingPunct="1">
              <a:spcAft>
                <a:spcPct val="35000"/>
              </a:spcAft>
              <a:buFont typeface="Wingdings" pitchFamily="2" charset="2"/>
              <a:buNone/>
            </a:pPr>
            <a:r>
              <a:rPr lang="en-US" sz="2000" dirty="0" err="1"/>
              <a:t>i</a:t>
            </a:r>
            <a:r>
              <a:rPr lang="en-US" sz="2000" dirty="0"/>
              <a:t>) Stand alone:   add 1 to n</a:t>
            </a:r>
          </a:p>
          <a:p>
            <a:pPr lvl="1" eaLnBrk="1" hangingPunct="1">
              <a:spcAft>
                <a:spcPct val="35000"/>
              </a:spcAft>
              <a:buFont typeface="Wingdings" pitchFamily="2" charset="2"/>
              <a:buNone/>
            </a:pPr>
            <a:r>
              <a:rPr lang="en-US" sz="2000" dirty="0"/>
              <a:t>If n equals 1, then after execution of the statement</a:t>
            </a:r>
          </a:p>
          <a:p>
            <a:pPr lvl="1" eaLnBrk="1" hangingPunct="1">
              <a:spcAft>
                <a:spcPct val="35000"/>
              </a:spcAft>
              <a:buFont typeface="Wingdings" pitchFamily="2" charset="2"/>
              <a:buNone/>
            </a:pPr>
            <a:endParaRPr lang="en-US" sz="2000" b="1" dirty="0">
              <a:solidFill>
                <a:schemeClr val="accent2">
                  <a:lumMod val="50000"/>
                </a:schemeClr>
              </a:solidFill>
              <a:latin typeface="Courier New" pitchFamily="49" charset="0"/>
              <a:cs typeface="Courier New" pitchFamily="49" charset="0"/>
            </a:endParaRPr>
          </a:p>
          <a:p>
            <a:pPr lvl="1" eaLnBrk="1" hangingPunct="1">
              <a:spcAft>
                <a:spcPct val="35000"/>
              </a:spcAft>
              <a:buFont typeface="Wingdings" pitchFamily="2" charset="2"/>
              <a:buNone/>
            </a:pPr>
            <a:r>
              <a:rPr lang="en-US" sz="2000" dirty="0"/>
              <a:t>the value of n will be 2.</a:t>
            </a:r>
          </a:p>
          <a:p>
            <a:pPr eaLnBrk="1" hangingPunct="1">
              <a:spcAft>
                <a:spcPct val="35000"/>
              </a:spcAft>
              <a:buFont typeface="Wingdings" pitchFamily="2" charset="2"/>
              <a:buNone/>
            </a:pPr>
            <a:r>
              <a:rPr lang="en-US" sz="2000" dirty="0"/>
              <a:t>ii) In an expression:</a:t>
            </a:r>
            <a:br>
              <a:rPr lang="en-US" sz="2000" dirty="0"/>
            </a:br>
            <a:r>
              <a:rPr lang="en-US" sz="2000" dirty="0"/>
              <a:t>Use the value of n in the expression and then add 1 to n.</a:t>
            </a:r>
          </a:p>
          <a:p>
            <a:pPr marL="577850" indent="-273050" eaLnBrk="1" hangingPunct="1">
              <a:spcAft>
                <a:spcPct val="35000"/>
              </a:spcAft>
              <a:buFont typeface="Wingdings" pitchFamily="2" charset="2"/>
              <a:buNone/>
            </a:pPr>
            <a:endParaRPr lang="en-US" sz="2000" b="1" dirty="0">
              <a:solidFill>
                <a:schemeClr val="accent2">
                  <a:lumMod val="50000"/>
                </a:schemeClr>
              </a:solidFill>
              <a:latin typeface="Courier New" pitchFamily="49" charset="0"/>
              <a:cs typeface="Courier New" pitchFamily="49" charset="0"/>
            </a:endParaRPr>
          </a:p>
          <a:p>
            <a:pPr eaLnBrk="1" hangingPunct="1">
              <a:spcAft>
                <a:spcPct val="35000"/>
              </a:spcAft>
              <a:buFont typeface="Wingdings" pitchFamily="2" charset="2"/>
              <a:buNone/>
            </a:pPr>
            <a:r>
              <a:rPr lang="en-US" sz="2000" dirty="0"/>
              <a:t>    If n is initially 1, the above statement will print the value 1 and then add 1 to n.  After execution, n will have the value 2.</a:t>
            </a:r>
          </a:p>
          <a:p>
            <a:pPr eaLnBrk="1" hangingPunct="1">
              <a:spcAft>
                <a:spcPct val="35000"/>
              </a:spcAft>
              <a:buFont typeface="Wingdings" pitchFamily="2" charset="2"/>
              <a:buNone/>
            </a:pPr>
            <a:endParaRPr lang="en-US" sz="2000" dirty="0"/>
          </a:p>
        </p:txBody>
      </p:sp>
      <p:grpSp>
        <p:nvGrpSpPr>
          <p:cNvPr id="2" name="Group 4"/>
          <p:cNvGrpSpPr>
            <a:grpSpLocks/>
          </p:cNvGrpSpPr>
          <p:nvPr/>
        </p:nvGrpSpPr>
        <p:grpSpPr bwMode="auto">
          <a:xfrm>
            <a:off x="2286000" y="2984500"/>
            <a:ext cx="4572000" cy="889000"/>
            <a:chOff x="0" y="0"/>
            <a:chExt cx="2880" cy="560"/>
          </a:xfrm>
        </p:grpSpPr>
        <p:sp>
          <p:nvSpPr>
            <p:cNvPr id="31750" name="Rectangle 5"/>
            <p:cNvSpPr>
              <a:spLocks noChangeArrowheads="1" noTextEdit="1"/>
            </p:cNvSpPr>
            <p:nvPr/>
          </p:nvSpPr>
          <p:spPr bwMode="auto">
            <a:xfrm>
              <a:off x="0" y="0"/>
              <a:ext cx="720" cy="112"/>
            </a:xfrm>
            <a:prstGeom prst="rect">
              <a:avLst/>
            </a:prstGeom>
            <a:noFill/>
            <a:ln w="9525">
              <a:noFill/>
              <a:miter lim="800000"/>
              <a:headEnd/>
              <a:tailEnd/>
            </a:ln>
          </p:spPr>
          <p:txBody>
            <a:bodyPr>
              <a:spAutoFit/>
            </a:bodyPr>
            <a:lstStyle/>
            <a:p>
              <a:endParaRPr lang="en-US"/>
            </a:p>
          </p:txBody>
        </p:sp>
        <p:sp>
          <p:nvSpPr>
            <p:cNvPr id="31751" name="Rectangle 6"/>
            <p:cNvSpPr>
              <a:spLocks noChangeArrowheads="1" noTextEdit="1"/>
            </p:cNvSpPr>
            <p:nvPr/>
          </p:nvSpPr>
          <p:spPr bwMode="auto">
            <a:xfrm>
              <a:off x="720" y="0"/>
              <a:ext cx="720" cy="112"/>
            </a:xfrm>
            <a:prstGeom prst="rect">
              <a:avLst/>
            </a:prstGeom>
            <a:noFill/>
            <a:ln w="9525">
              <a:noFill/>
              <a:miter lim="800000"/>
              <a:headEnd/>
              <a:tailEnd/>
            </a:ln>
          </p:spPr>
          <p:txBody>
            <a:bodyPr>
              <a:spAutoFit/>
            </a:bodyPr>
            <a:lstStyle/>
            <a:p>
              <a:endParaRPr lang="en-US"/>
            </a:p>
          </p:txBody>
        </p:sp>
        <p:sp>
          <p:nvSpPr>
            <p:cNvPr id="31752" name="Rectangle 7"/>
            <p:cNvSpPr>
              <a:spLocks noChangeArrowheads="1" noTextEdit="1"/>
            </p:cNvSpPr>
            <p:nvPr/>
          </p:nvSpPr>
          <p:spPr bwMode="auto">
            <a:xfrm>
              <a:off x="1440" y="0"/>
              <a:ext cx="720" cy="112"/>
            </a:xfrm>
            <a:prstGeom prst="rect">
              <a:avLst/>
            </a:prstGeom>
            <a:noFill/>
            <a:ln w="9525">
              <a:noFill/>
              <a:miter lim="800000"/>
              <a:headEnd/>
              <a:tailEnd/>
            </a:ln>
          </p:spPr>
          <p:txBody>
            <a:bodyPr>
              <a:spAutoFit/>
            </a:bodyPr>
            <a:lstStyle/>
            <a:p>
              <a:endParaRPr lang="en-US"/>
            </a:p>
          </p:txBody>
        </p:sp>
        <p:sp>
          <p:nvSpPr>
            <p:cNvPr id="31753" name="Rectangle 8"/>
            <p:cNvSpPr>
              <a:spLocks noChangeArrowheads="1" noTextEdit="1"/>
            </p:cNvSpPr>
            <p:nvPr/>
          </p:nvSpPr>
          <p:spPr bwMode="auto">
            <a:xfrm>
              <a:off x="2160" y="0"/>
              <a:ext cx="720" cy="112"/>
            </a:xfrm>
            <a:prstGeom prst="rect">
              <a:avLst/>
            </a:prstGeom>
            <a:noFill/>
            <a:ln w="9525">
              <a:noFill/>
              <a:miter lim="800000"/>
              <a:headEnd/>
              <a:tailEnd/>
            </a:ln>
          </p:spPr>
          <p:txBody>
            <a:bodyPr>
              <a:spAutoFit/>
            </a:bodyPr>
            <a:lstStyle/>
            <a:p>
              <a:endParaRPr lang="en-US"/>
            </a:p>
          </p:txBody>
        </p:sp>
        <p:sp>
          <p:nvSpPr>
            <p:cNvPr id="31754" name="Rectangle 9"/>
            <p:cNvSpPr>
              <a:spLocks noChangeArrowheads="1" noTextEdit="1"/>
            </p:cNvSpPr>
            <p:nvPr/>
          </p:nvSpPr>
          <p:spPr bwMode="auto">
            <a:xfrm>
              <a:off x="0" y="112"/>
              <a:ext cx="720" cy="112"/>
            </a:xfrm>
            <a:prstGeom prst="rect">
              <a:avLst/>
            </a:prstGeom>
            <a:noFill/>
            <a:ln w="9525">
              <a:noFill/>
              <a:miter lim="800000"/>
              <a:headEnd/>
              <a:tailEnd/>
            </a:ln>
          </p:spPr>
          <p:txBody>
            <a:bodyPr>
              <a:spAutoFit/>
            </a:bodyPr>
            <a:lstStyle/>
            <a:p>
              <a:endParaRPr lang="en-US"/>
            </a:p>
          </p:txBody>
        </p:sp>
        <p:sp>
          <p:nvSpPr>
            <p:cNvPr id="31755" name="Rectangle 10"/>
            <p:cNvSpPr>
              <a:spLocks noChangeArrowheads="1" noTextEdit="1"/>
            </p:cNvSpPr>
            <p:nvPr/>
          </p:nvSpPr>
          <p:spPr bwMode="auto">
            <a:xfrm>
              <a:off x="720" y="112"/>
              <a:ext cx="720" cy="112"/>
            </a:xfrm>
            <a:prstGeom prst="rect">
              <a:avLst/>
            </a:prstGeom>
            <a:noFill/>
            <a:ln w="9525">
              <a:noFill/>
              <a:miter lim="800000"/>
              <a:headEnd/>
              <a:tailEnd/>
            </a:ln>
          </p:spPr>
          <p:txBody>
            <a:bodyPr>
              <a:spAutoFit/>
            </a:bodyPr>
            <a:lstStyle/>
            <a:p>
              <a:endParaRPr lang="en-US"/>
            </a:p>
          </p:txBody>
        </p:sp>
        <p:sp>
          <p:nvSpPr>
            <p:cNvPr id="31756" name="Rectangle 11"/>
            <p:cNvSpPr>
              <a:spLocks noChangeArrowheads="1" noTextEdit="1"/>
            </p:cNvSpPr>
            <p:nvPr/>
          </p:nvSpPr>
          <p:spPr bwMode="auto">
            <a:xfrm>
              <a:off x="1440" y="112"/>
              <a:ext cx="720" cy="112"/>
            </a:xfrm>
            <a:prstGeom prst="rect">
              <a:avLst/>
            </a:prstGeom>
            <a:noFill/>
            <a:ln w="9525">
              <a:noFill/>
              <a:miter lim="800000"/>
              <a:headEnd/>
              <a:tailEnd/>
            </a:ln>
          </p:spPr>
          <p:txBody>
            <a:bodyPr>
              <a:spAutoFit/>
            </a:bodyPr>
            <a:lstStyle/>
            <a:p>
              <a:endParaRPr lang="en-US"/>
            </a:p>
          </p:txBody>
        </p:sp>
        <p:sp>
          <p:nvSpPr>
            <p:cNvPr id="31757" name="Rectangle 12"/>
            <p:cNvSpPr>
              <a:spLocks noChangeArrowheads="1" noTextEdit="1"/>
            </p:cNvSpPr>
            <p:nvPr/>
          </p:nvSpPr>
          <p:spPr bwMode="auto">
            <a:xfrm>
              <a:off x="2160" y="112"/>
              <a:ext cx="720" cy="112"/>
            </a:xfrm>
            <a:prstGeom prst="rect">
              <a:avLst/>
            </a:prstGeom>
            <a:noFill/>
            <a:ln w="9525">
              <a:noFill/>
              <a:miter lim="800000"/>
              <a:headEnd/>
              <a:tailEnd/>
            </a:ln>
          </p:spPr>
          <p:txBody>
            <a:bodyPr>
              <a:spAutoFit/>
            </a:bodyPr>
            <a:lstStyle/>
            <a:p>
              <a:endParaRPr lang="en-US"/>
            </a:p>
          </p:txBody>
        </p:sp>
        <p:sp>
          <p:nvSpPr>
            <p:cNvPr id="31758" name="Rectangle 13"/>
            <p:cNvSpPr>
              <a:spLocks noChangeArrowheads="1" noTextEdit="1"/>
            </p:cNvSpPr>
            <p:nvPr/>
          </p:nvSpPr>
          <p:spPr bwMode="auto">
            <a:xfrm>
              <a:off x="0" y="224"/>
              <a:ext cx="720" cy="112"/>
            </a:xfrm>
            <a:prstGeom prst="rect">
              <a:avLst/>
            </a:prstGeom>
            <a:noFill/>
            <a:ln w="9525">
              <a:noFill/>
              <a:miter lim="800000"/>
              <a:headEnd/>
              <a:tailEnd/>
            </a:ln>
          </p:spPr>
          <p:txBody>
            <a:bodyPr>
              <a:spAutoFit/>
            </a:bodyPr>
            <a:lstStyle/>
            <a:p>
              <a:endParaRPr lang="en-US"/>
            </a:p>
          </p:txBody>
        </p:sp>
        <p:sp>
          <p:nvSpPr>
            <p:cNvPr id="31759" name="Rectangle 14"/>
            <p:cNvSpPr>
              <a:spLocks noChangeArrowheads="1" noTextEdit="1"/>
            </p:cNvSpPr>
            <p:nvPr/>
          </p:nvSpPr>
          <p:spPr bwMode="auto">
            <a:xfrm>
              <a:off x="720" y="224"/>
              <a:ext cx="720" cy="112"/>
            </a:xfrm>
            <a:prstGeom prst="rect">
              <a:avLst/>
            </a:prstGeom>
            <a:noFill/>
            <a:ln w="9525">
              <a:noFill/>
              <a:miter lim="800000"/>
              <a:headEnd/>
              <a:tailEnd/>
            </a:ln>
          </p:spPr>
          <p:txBody>
            <a:bodyPr>
              <a:spAutoFit/>
            </a:bodyPr>
            <a:lstStyle/>
            <a:p>
              <a:endParaRPr lang="en-US"/>
            </a:p>
          </p:txBody>
        </p:sp>
        <p:sp>
          <p:nvSpPr>
            <p:cNvPr id="31760" name="Rectangle 15"/>
            <p:cNvSpPr>
              <a:spLocks noChangeArrowheads="1" noTextEdit="1"/>
            </p:cNvSpPr>
            <p:nvPr/>
          </p:nvSpPr>
          <p:spPr bwMode="auto">
            <a:xfrm>
              <a:off x="1440" y="224"/>
              <a:ext cx="720" cy="112"/>
            </a:xfrm>
            <a:prstGeom prst="rect">
              <a:avLst/>
            </a:prstGeom>
            <a:noFill/>
            <a:ln w="9525">
              <a:noFill/>
              <a:miter lim="800000"/>
              <a:headEnd/>
              <a:tailEnd/>
            </a:ln>
          </p:spPr>
          <p:txBody>
            <a:bodyPr>
              <a:spAutoFit/>
            </a:bodyPr>
            <a:lstStyle/>
            <a:p>
              <a:endParaRPr lang="en-US"/>
            </a:p>
          </p:txBody>
        </p:sp>
        <p:sp>
          <p:nvSpPr>
            <p:cNvPr id="31761" name="Rectangle 16"/>
            <p:cNvSpPr>
              <a:spLocks noChangeArrowheads="1" noTextEdit="1"/>
            </p:cNvSpPr>
            <p:nvPr/>
          </p:nvSpPr>
          <p:spPr bwMode="auto">
            <a:xfrm>
              <a:off x="2160" y="224"/>
              <a:ext cx="720" cy="112"/>
            </a:xfrm>
            <a:prstGeom prst="rect">
              <a:avLst/>
            </a:prstGeom>
            <a:noFill/>
            <a:ln w="9525">
              <a:noFill/>
              <a:miter lim="800000"/>
              <a:headEnd/>
              <a:tailEnd/>
            </a:ln>
          </p:spPr>
          <p:txBody>
            <a:bodyPr>
              <a:spAutoFit/>
            </a:bodyPr>
            <a:lstStyle/>
            <a:p>
              <a:endParaRPr lang="en-US"/>
            </a:p>
          </p:txBody>
        </p:sp>
        <p:sp>
          <p:nvSpPr>
            <p:cNvPr id="31762" name="Rectangle 17"/>
            <p:cNvSpPr>
              <a:spLocks noChangeArrowheads="1" noTextEdit="1"/>
            </p:cNvSpPr>
            <p:nvPr/>
          </p:nvSpPr>
          <p:spPr bwMode="auto">
            <a:xfrm>
              <a:off x="0" y="336"/>
              <a:ext cx="720" cy="112"/>
            </a:xfrm>
            <a:prstGeom prst="rect">
              <a:avLst/>
            </a:prstGeom>
            <a:noFill/>
            <a:ln w="9525">
              <a:noFill/>
              <a:miter lim="800000"/>
              <a:headEnd/>
              <a:tailEnd/>
            </a:ln>
          </p:spPr>
          <p:txBody>
            <a:bodyPr>
              <a:spAutoFit/>
            </a:bodyPr>
            <a:lstStyle/>
            <a:p>
              <a:endParaRPr lang="en-US"/>
            </a:p>
          </p:txBody>
        </p:sp>
        <p:sp>
          <p:nvSpPr>
            <p:cNvPr id="31763" name="Rectangle 18"/>
            <p:cNvSpPr>
              <a:spLocks noChangeArrowheads="1" noTextEdit="1"/>
            </p:cNvSpPr>
            <p:nvPr/>
          </p:nvSpPr>
          <p:spPr bwMode="auto">
            <a:xfrm>
              <a:off x="720" y="336"/>
              <a:ext cx="720" cy="112"/>
            </a:xfrm>
            <a:prstGeom prst="rect">
              <a:avLst/>
            </a:prstGeom>
            <a:noFill/>
            <a:ln w="9525">
              <a:noFill/>
              <a:miter lim="800000"/>
              <a:headEnd/>
              <a:tailEnd/>
            </a:ln>
          </p:spPr>
          <p:txBody>
            <a:bodyPr>
              <a:spAutoFit/>
            </a:bodyPr>
            <a:lstStyle/>
            <a:p>
              <a:endParaRPr lang="en-US"/>
            </a:p>
          </p:txBody>
        </p:sp>
        <p:sp>
          <p:nvSpPr>
            <p:cNvPr id="31764" name="Rectangle 19"/>
            <p:cNvSpPr>
              <a:spLocks noChangeArrowheads="1" noTextEdit="1"/>
            </p:cNvSpPr>
            <p:nvPr/>
          </p:nvSpPr>
          <p:spPr bwMode="auto">
            <a:xfrm>
              <a:off x="1440" y="336"/>
              <a:ext cx="720" cy="112"/>
            </a:xfrm>
            <a:prstGeom prst="rect">
              <a:avLst/>
            </a:prstGeom>
            <a:noFill/>
            <a:ln w="9525">
              <a:noFill/>
              <a:miter lim="800000"/>
              <a:headEnd/>
              <a:tailEnd/>
            </a:ln>
          </p:spPr>
          <p:txBody>
            <a:bodyPr>
              <a:spAutoFit/>
            </a:bodyPr>
            <a:lstStyle/>
            <a:p>
              <a:endParaRPr lang="en-US"/>
            </a:p>
          </p:txBody>
        </p:sp>
        <p:sp>
          <p:nvSpPr>
            <p:cNvPr id="31765" name="Rectangle 20"/>
            <p:cNvSpPr>
              <a:spLocks noChangeArrowheads="1" noTextEdit="1"/>
            </p:cNvSpPr>
            <p:nvPr/>
          </p:nvSpPr>
          <p:spPr bwMode="auto">
            <a:xfrm>
              <a:off x="2160" y="336"/>
              <a:ext cx="720" cy="112"/>
            </a:xfrm>
            <a:prstGeom prst="rect">
              <a:avLst/>
            </a:prstGeom>
            <a:noFill/>
            <a:ln w="9525">
              <a:noFill/>
              <a:miter lim="800000"/>
              <a:headEnd/>
              <a:tailEnd/>
            </a:ln>
          </p:spPr>
          <p:txBody>
            <a:bodyPr>
              <a:spAutoFit/>
            </a:bodyPr>
            <a:lstStyle/>
            <a:p>
              <a:endParaRPr lang="en-US"/>
            </a:p>
          </p:txBody>
        </p:sp>
        <p:sp>
          <p:nvSpPr>
            <p:cNvPr id="31766" name="Rectangle 21"/>
            <p:cNvSpPr>
              <a:spLocks noChangeArrowheads="1" noTextEdit="1"/>
            </p:cNvSpPr>
            <p:nvPr/>
          </p:nvSpPr>
          <p:spPr bwMode="auto">
            <a:xfrm>
              <a:off x="0" y="448"/>
              <a:ext cx="720" cy="112"/>
            </a:xfrm>
            <a:prstGeom prst="rect">
              <a:avLst/>
            </a:prstGeom>
            <a:noFill/>
            <a:ln w="9525">
              <a:noFill/>
              <a:miter lim="800000"/>
              <a:headEnd/>
              <a:tailEnd/>
            </a:ln>
          </p:spPr>
          <p:txBody>
            <a:bodyPr>
              <a:spAutoFit/>
            </a:bodyPr>
            <a:lstStyle/>
            <a:p>
              <a:endParaRPr lang="en-US"/>
            </a:p>
          </p:txBody>
        </p:sp>
        <p:sp>
          <p:nvSpPr>
            <p:cNvPr id="31767" name="Rectangle 22"/>
            <p:cNvSpPr>
              <a:spLocks noChangeArrowheads="1" noTextEdit="1"/>
            </p:cNvSpPr>
            <p:nvPr/>
          </p:nvSpPr>
          <p:spPr bwMode="auto">
            <a:xfrm>
              <a:off x="720" y="448"/>
              <a:ext cx="720" cy="112"/>
            </a:xfrm>
            <a:prstGeom prst="rect">
              <a:avLst/>
            </a:prstGeom>
            <a:noFill/>
            <a:ln w="9525">
              <a:noFill/>
              <a:miter lim="800000"/>
              <a:headEnd/>
              <a:tailEnd/>
            </a:ln>
          </p:spPr>
          <p:txBody>
            <a:bodyPr>
              <a:spAutoFit/>
            </a:bodyPr>
            <a:lstStyle/>
            <a:p>
              <a:endParaRPr lang="en-US"/>
            </a:p>
          </p:txBody>
        </p:sp>
        <p:sp>
          <p:nvSpPr>
            <p:cNvPr id="31768" name="Rectangle 23"/>
            <p:cNvSpPr>
              <a:spLocks noChangeArrowheads="1" noTextEdit="1"/>
            </p:cNvSpPr>
            <p:nvPr/>
          </p:nvSpPr>
          <p:spPr bwMode="auto">
            <a:xfrm>
              <a:off x="1440" y="448"/>
              <a:ext cx="720" cy="112"/>
            </a:xfrm>
            <a:prstGeom prst="rect">
              <a:avLst/>
            </a:prstGeom>
            <a:noFill/>
            <a:ln w="9525">
              <a:noFill/>
              <a:miter lim="800000"/>
              <a:headEnd/>
              <a:tailEnd/>
            </a:ln>
          </p:spPr>
          <p:txBody>
            <a:bodyPr>
              <a:spAutoFit/>
            </a:bodyPr>
            <a:lstStyle/>
            <a:p>
              <a:endParaRPr lang="en-US"/>
            </a:p>
          </p:txBody>
        </p:sp>
        <p:sp>
          <p:nvSpPr>
            <p:cNvPr id="31769" name="Rectangle 24"/>
            <p:cNvSpPr>
              <a:spLocks noChangeArrowheads="1" noTextEdit="1"/>
            </p:cNvSpPr>
            <p:nvPr/>
          </p:nvSpPr>
          <p:spPr bwMode="auto">
            <a:xfrm>
              <a:off x="2160" y="448"/>
              <a:ext cx="720" cy="112"/>
            </a:xfrm>
            <a:prstGeom prst="rect">
              <a:avLst/>
            </a:prstGeom>
            <a:noFill/>
            <a:ln w="9525">
              <a:noFill/>
              <a:miter lim="800000"/>
              <a:headEnd/>
              <a:tailEnd/>
            </a:ln>
          </p:spPr>
          <p:txBody>
            <a:bodyPr>
              <a:spAutoFit/>
            </a:bodyPr>
            <a:lstStyle/>
            <a:p>
              <a:endParaRPr lang="en-US"/>
            </a:p>
          </p:txBody>
        </p:sp>
      </p:gr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2600325" cy="266700"/>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617720"/>
            <a:ext cx="2600325" cy="366713"/>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noProof="1"/>
              <a:t>Pre- and Post-decrement operator</a:t>
            </a:r>
            <a:endParaRPr lang="en-US"/>
          </a:p>
        </p:txBody>
      </p:sp>
      <p:sp>
        <p:nvSpPr>
          <p:cNvPr id="32772" name="Rectangle 3"/>
          <p:cNvSpPr>
            <a:spLocks noGrp="1" noChangeArrowheads="1"/>
          </p:cNvSpPr>
          <p:nvPr>
            <p:ph sz="quarter" idx="1"/>
          </p:nvPr>
        </p:nvSpPr>
        <p:spPr/>
        <p:txBody>
          <a:bodyPr>
            <a:normAutofit/>
          </a:bodyPr>
          <a:lstStyle/>
          <a:p>
            <a:pPr>
              <a:spcAft>
                <a:spcPct val="35000"/>
              </a:spcAft>
            </a:pPr>
            <a:r>
              <a:rPr lang="en-US" dirty="0"/>
              <a:t>Pre- and post-decrement operators, --n, n-- , </a:t>
            </a:r>
            <a:br>
              <a:rPr lang="en-US" dirty="0"/>
            </a:br>
            <a:r>
              <a:rPr lang="en-US" dirty="0"/>
              <a:t>behave in a similar manner</a:t>
            </a:r>
          </a:p>
          <a:p>
            <a:pPr>
              <a:spcAft>
                <a:spcPct val="35000"/>
              </a:spcAft>
            </a:pPr>
            <a:r>
              <a:rPr lang="en-US" b="1" dirty="0"/>
              <a:t>Use caution when using in an expression</a:t>
            </a:r>
          </a:p>
          <a:p>
            <a:pPr lvl="1">
              <a:spcAft>
                <a:spcPct val="35000"/>
              </a:spcAft>
            </a:pPr>
            <a:r>
              <a:rPr lang="en-US" dirty="0"/>
              <a:t>Do not use unless you know what you are doing!</a:t>
            </a:r>
            <a:endParaRPr lang="en-US"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noProof="1"/>
              <a:t>The </a:t>
            </a:r>
            <a:r>
              <a:rPr lang="en-US" noProof="1">
                <a:latin typeface="Courier New" charset="0"/>
                <a:ea typeface="Courier New" charset="0"/>
                <a:cs typeface="Courier New" charset="0"/>
              </a:rPr>
              <a:t>for</a:t>
            </a:r>
            <a:r>
              <a:rPr lang="en-US" noProof="1"/>
              <a:t> Loop</a:t>
            </a:r>
            <a:endParaRPr lang="en-US" dirty="0"/>
          </a:p>
        </p:txBody>
      </p:sp>
      <p:sp>
        <p:nvSpPr>
          <p:cNvPr id="33796" name="Rectangle 3"/>
          <p:cNvSpPr>
            <a:spLocks noGrp="1" noChangeArrowheads="1"/>
          </p:cNvSpPr>
          <p:nvPr>
            <p:ph sz="quarter" idx="1"/>
          </p:nvPr>
        </p:nvSpPr>
        <p:spPr/>
        <p:txBody>
          <a:bodyPr/>
          <a:lstStyle/>
          <a:p>
            <a:pPr eaLnBrk="1" hangingPunct="1"/>
            <a:r>
              <a:rPr lang="en-US" dirty="0"/>
              <a:t>Syntax:</a:t>
            </a:r>
            <a:br>
              <a:rPr lang="en-US" dirty="0"/>
            </a:br>
            <a:endParaRPr lang="en-US" sz="1600" dirty="0"/>
          </a:p>
          <a:p>
            <a:pPr lvl="2" eaLnBrk="1" hangingPunct="1">
              <a:buFont typeface="Wingdings" pitchFamily="2" charset="2"/>
              <a:buNone/>
            </a:pPr>
            <a:r>
              <a:rPr lang="en-US" sz="2400" b="1" dirty="0">
                <a:solidFill>
                  <a:srgbClr val="00487E"/>
                </a:solidFill>
                <a:latin typeface="Courier New" pitchFamily="49" charset="0"/>
                <a:cs typeface="Courier New" pitchFamily="49" charset="0"/>
              </a:rPr>
              <a:t>for (initialization; test; increment)</a:t>
            </a:r>
          </a:p>
          <a:p>
            <a:pPr lvl="2" eaLnBrk="1" hangingPunct="1">
              <a:buFont typeface="Wingdings" pitchFamily="2" charset="2"/>
              <a:buNone/>
            </a:pPr>
            <a:r>
              <a:rPr lang="en-US" sz="2400" b="1" dirty="0">
                <a:solidFill>
                  <a:srgbClr val="00487E"/>
                </a:solidFill>
                <a:latin typeface="Courier New" pitchFamily="49" charset="0"/>
                <a:cs typeface="Courier New" pitchFamily="49" charset="0"/>
              </a:rPr>
              <a:t>     basic block</a:t>
            </a:r>
          </a:p>
          <a:p>
            <a:pPr lvl="2" eaLnBrk="1" hangingPunct="1">
              <a:buFont typeface="Wingdings" pitchFamily="2" charset="2"/>
              <a:buNone/>
            </a:pPr>
            <a:endParaRPr lang="en-US" b="1" dirty="0">
              <a:solidFill>
                <a:srgbClr val="0070C0"/>
              </a:solidFill>
              <a:latin typeface="Courier New" pitchFamily="49" charset="0"/>
              <a:cs typeface="Courier New" pitchFamily="49" charset="0"/>
            </a:endParaRPr>
          </a:p>
        </p:txBody>
      </p:sp>
      <p:pic>
        <p:nvPicPr>
          <p:cNvPr id="8" name="Picture 2"/>
          <p:cNvPicPr>
            <a:picLocks noChangeAspect="1" noChangeArrowheads="1"/>
          </p:cNvPicPr>
          <p:nvPr/>
        </p:nvPicPr>
        <p:blipFill>
          <a:blip r:embed="rId3" cstate="print"/>
          <a:srcRect l="53760" t="14497" r="8640" b="16752"/>
          <a:stretch>
            <a:fillRect/>
          </a:stretch>
        </p:blipFill>
        <p:spPr bwMode="auto">
          <a:xfrm>
            <a:off x="8107094" y="36576"/>
            <a:ext cx="1000330" cy="718446"/>
          </a:xfrm>
          <a:prstGeom prst="rect">
            <a:avLst/>
          </a:prstGeom>
          <a:noFill/>
        </p:spPr>
      </p:pic>
      <p:sp>
        <p:nvSpPr>
          <p:cNvPr id="9" name="TextBox 8"/>
          <p:cNvSpPr txBox="1"/>
          <p:nvPr/>
        </p:nvSpPr>
        <p:spPr>
          <a:xfrm>
            <a:off x="8482331" y="131863"/>
            <a:ext cx="336699" cy="523220"/>
          </a:xfrm>
          <a:prstGeom prst="rect">
            <a:avLst/>
          </a:prstGeom>
          <a:noFill/>
        </p:spPr>
        <p:txBody>
          <a:bodyPr wrap="square" rtlCol="0">
            <a:spAutoFit/>
          </a:bodyPr>
          <a:lstStyle/>
          <a:p>
            <a:r>
              <a:rPr lang="en-US" sz="2800" b="1" dirty="0">
                <a:solidFill>
                  <a:srgbClr val="FF0000"/>
                </a:solidFill>
              </a:rPr>
              <a:t>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dirty="0"/>
              <a:t>Example 1</a:t>
            </a:r>
          </a:p>
        </p:txBody>
      </p:sp>
      <p:sp>
        <p:nvSpPr>
          <p:cNvPr id="5124" name="Rectangle 3"/>
          <p:cNvSpPr>
            <a:spLocks noGrp="1" noChangeArrowheads="1"/>
          </p:cNvSpPr>
          <p:nvPr>
            <p:ph sz="quarter" idx="1"/>
          </p:nvPr>
        </p:nvSpPr>
        <p:spPr/>
        <p:txBody>
          <a:bodyPr/>
          <a:lstStyle/>
          <a:p>
            <a:pPr marL="533400" indent="-533400" eaLnBrk="1" hangingPunct="1">
              <a:spcBef>
                <a:spcPct val="0"/>
              </a:spcBef>
              <a:spcAft>
                <a:spcPts val="1200"/>
              </a:spcAft>
            </a:pPr>
            <a:endParaRPr lang="en-US" dirty="0">
              <a:cs typeface="Tahoma" pitchFamily="34" charset="0"/>
            </a:endParaRPr>
          </a:p>
          <a:p>
            <a:pPr marL="533400" indent="-533400" eaLnBrk="1" hangingPunct="1">
              <a:spcBef>
                <a:spcPct val="0"/>
              </a:spcBef>
              <a:spcAft>
                <a:spcPts val="1200"/>
              </a:spcAft>
            </a:pPr>
            <a:endParaRPr lang="en-US" dirty="0">
              <a:cs typeface="Tahoma" pitchFamily="34" charset="0"/>
            </a:endParaRPr>
          </a:p>
          <a:p>
            <a:pPr marL="533400" indent="-533400" eaLnBrk="1" hangingPunct="1">
              <a:spcBef>
                <a:spcPct val="0"/>
              </a:spcBef>
              <a:spcAft>
                <a:spcPts val="1200"/>
              </a:spcAft>
            </a:pPr>
            <a:endParaRPr lang="en-US" dirty="0">
              <a:cs typeface="Tahoma" pitchFamily="34" charset="0"/>
            </a:endParaRPr>
          </a:p>
          <a:p>
            <a:pPr marL="533400" indent="-533400" eaLnBrk="1" hangingPunct="1">
              <a:spcBef>
                <a:spcPct val="0"/>
              </a:spcBef>
              <a:spcAft>
                <a:spcPts val="1200"/>
              </a:spcAft>
            </a:pPr>
            <a:endParaRPr lang="en-US" dirty="0">
              <a:cs typeface="Tahoma" pitchFamily="34" charset="0"/>
            </a:endParaRPr>
          </a:p>
          <a:p>
            <a:pPr marL="533400" indent="-533400" eaLnBrk="1" hangingPunct="1">
              <a:spcBef>
                <a:spcPct val="0"/>
              </a:spcBef>
              <a:spcAft>
                <a:spcPts val="1200"/>
              </a:spcAft>
            </a:pPr>
            <a:endParaRPr lang="en-US" dirty="0">
              <a:cs typeface="Tahoma" pitchFamily="34" charset="0"/>
            </a:endParaRPr>
          </a:p>
          <a:p>
            <a:pPr marL="533400" indent="-533400" eaLnBrk="1" hangingPunct="1">
              <a:spcBef>
                <a:spcPct val="0"/>
              </a:spcBef>
              <a:spcAft>
                <a:spcPts val="1200"/>
              </a:spcAft>
            </a:pPr>
            <a:r>
              <a:rPr lang="en-US" dirty="0">
                <a:cs typeface="Tahoma" pitchFamily="34" charset="0"/>
              </a:rPr>
              <a:t>What if we want to process </a:t>
            </a:r>
            <a:br>
              <a:rPr lang="en-US" dirty="0">
                <a:cs typeface="Tahoma" pitchFamily="34" charset="0"/>
              </a:rPr>
            </a:br>
            <a:r>
              <a:rPr lang="en-US" dirty="0">
                <a:cs typeface="Tahoma" pitchFamily="34" charset="0"/>
              </a:rPr>
              <a:t>three different pairs of integers?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0" y="1676400"/>
            <a:ext cx="6686550" cy="2076450"/>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noProof="1">
                <a:latin typeface="Courier New" charset="0"/>
                <a:ea typeface="Courier New" charset="0"/>
                <a:cs typeface="Courier New" charset="0"/>
              </a:rPr>
              <a:t>for</a:t>
            </a:r>
            <a:r>
              <a:rPr lang="en-US" noProof="1"/>
              <a:t> Loop E</a:t>
            </a:r>
            <a:r>
              <a:rPr lang="en-US" dirty="0" err="1"/>
              <a:t>xample</a:t>
            </a:r>
            <a:endParaRPr lang="en-US" dirty="0"/>
          </a:p>
        </p:txBody>
      </p:sp>
      <p:sp>
        <p:nvSpPr>
          <p:cNvPr id="36868" name="Rectangle 3"/>
          <p:cNvSpPr>
            <a:spLocks noGrp="1" noChangeArrowheads="1"/>
          </p:cNvSpPr>
          <p:nvPr>
            <p:ph sz="quarter" idx="1"/>
          </p:nvPr>
        </p:nvSpPr>
        <p:spPr/>
        <p:txBody>
          <a:bodyPr/>
          <a:lstStyle/>
          <a:p>
            <a:r>
              <a:rPr lang="en-US" dirty="0"/>
              <a:t>Prints the integers from one to ten</a:t>
            </a:r>
          </a:p>
        </p:txBody>
      </p:sp>
      <p:grpSp>
        <p:nvGrpSpPr>
          <p:cNvPr id="2" name="Group 4"/>
          <p:cNvGrpSpPr>
            <a:grpSpLocks/>
          </p:cNvGrpSpPr>
          <p:nvPr/>
        </p:nvGrpSpPr>
        <p:grpSpPr bwMode="auto">
          <a:xfrm>
            <a:off x="0" y="2330450"/>
            <a:ext cx="5486400" cy="1374775"/>
            <a:chOff x="0" y="632"/>
            <a:chExt cx="3456" cy="866"/>
          </a:xfrm>
        </p:grpSpPr>
        <p:sp>
          <p:nvSpPr>
            <p:cNvPr id="36871" name="Rectangle 5"/>
            <p:cNvSpPr>
              <a:spLocks noChangeArrowheads="1"/>
            </p:cNvSpPr>
            <p:nvPr/>
          </p:nvSpPr>
          <p:spPr bwMode="auto">
            <a:xfrm>
              <a:off x="0" y="749"/>
              <a:ext cx="3456" cy="749"/>
            </a:xfrm>
            <a:prstGeom prst="rect">
              <a:avLst/>
            </a:prstGeom>
            <a:noFill/>
            <a:ln w="9525">
              <a:noFill/>
              <a:miter lim="800000"/>
              <a:headEnd/>
              <a:tailEnd/>
            </a:ln>
          </p:spPr>
          <p:txBody>
            <a:bodyPr>
              <a:spAutoFit/>
            </a:bodyPr>
            <a:lstStyle/>
            <a:p>
              <a:endParaRPr lang="en-US"/>
            </a:p>
          </p:txBody>
        </p:sp>
        <p:sp>
          <p:nvSpPr>
            <p:cNvPr id="36872" name="Rectangle 6"/>
            <p:cNvSpPr>
              <a:spLocks noChangeArrowheads="1"/>
            </p:cNvSpPr>
            <p:nvPr/>
          </p:nvSpPr>
          <p:spPr bwMode="auto">
            <a:xfrm>
              <a:off x="0" y="632"/>
              <a:ext cx="3456" cy="422"/>
            </a:xfrm>
            <a:prstGeom prst="rect">
              <a:avLst/>
            </a:prstGeom>
            <a:noFill/>
            <a:ln w="9525">
              <a:noFill/>
              <a:miter lim="800000"/>
              <a:headEnd/>
              <a:tailEnd/>
            </a:ln>
          </p:spPr>
          <p:txBody>
            <a:bodyPr>
              <a:spAutoFit/>
            </a:bodyPr>
            <a:lstStyle/>
            <a:p>
              <a:pPr eaLnBrk="1" hangingPunct="1"/>
              <a:r>
                <a:rPr lang="en-US" sz="1400">
                  <a:solidFill>
                    <a:srgbClr val="000000"/>
                  </a:solidFill>
                  <a:latin typeface="Times New Roman" charset="0"/>
                  <a:cs typeface="Times New Roman" charset="0"/>
                </a:rPr>
                <a:t> </a:t>
              </a:r>
              <a:endParaRPr lang="en-US" sz="2400">
                <a:latin typeface="Times New Roman" charset="0"/>
              </a:endParaRPr>
            </a:p>
            <a:p>
              <a:endParaRPr lang="en-US" sz="2400">
                <a:latin typeface="Times New Roman" charset="0"/>
              </a:endParaRPr>
            </a:p>
          </p:txBody>
        </p:sp>
      </p:grpSp>
      <p:sp>
        <p:nvSpPr>
          <p:cNvPr id="36870" name="Rectangle 7"/>
          <p:cNvSpPr>
            <a:spLocks noChangeArrowheads="1"/>
          </p:cNvSpPr>
          <p:nvPr/>
        </p:nvSpPr>
        <p:spPr bwMode="auto">
          <a:xfrm>
            <a:off x="0" y="3705225"/>
            <a:ext cx="9144000" cy="822325"/>
          </a:xfrm>
          <a:prstGeom prst="rect">
            <a:avLst/>
          </a:prstGeom>
          <a:noFill/>
          <a:ln w="9525">
            <a:noFill/>
            <a:miter lim="800000"/>
            <a:headEnd/>
            <a:tailEnd/>
          </a:ln>
        </p:spPr>
        <p:txBody>
          <a:bodyPr>
            <a:spAutoFit/>
          </a:bodyPr>
          <a:lstStyle/>
          <a:p>
            <a:pPr eaLnBrk="1" hangingPunct="1"/>
            <a:br>
              <a:rPr lang="en-US" sz="2400">
                <a:latin typeface="Times New Roman" charset="0"/>
              </a:rPr>
            </a:br>
            <a:endParaRPr lang="en-US" sz="2400">
              <a:latin typeface="Times New Roman"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5950744" cy="15335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7977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noProof="1">
                <a:latin typeface="Courier New" charset="0"/>
                <a:ea typeface="Courier New" charset="0"/>
                <a:cs typeface="Courier New" charset="0"/>
              </a:rPr>
              <a:t>for</a:t>
            </a:r>
            <a:r>
              <a:rPr lang="en-US" noProof="1"/>
              <a:t> vs </a:t>
            </a:r>
            <a:r>
              <a:rPr lang="en-US" noProof="1">
                <a:latin typeface="Courier New" charset="0"/>
                <a:ea typeface="Courier New" charset="0"/>
                <a:cs typeface="Courier New" charset="0"/>
              </a:rPr>
              <a:t>while</a:t>
            </a:r>
            <a:endParaRPr lang="en-US" dirty="0"/>
          </a:p>
        </p:txBody>
      </p:sp>
      <p:sp>
        <p:nvSpPr>
          <p:cNvPr id="36868" name="Rectangle 3"/>
          <p:cNvSpPr>
            <a:spLocks noGrp="1" noChangeArrowheads="1"/>
          </p:cNvSpPr>
          <p:nvPr>
            <p:ph sz="quarter" idx="1"/>
          </p:nvPr>
        </p:nvSpPr>
        <p:spPr/>
        <p:txBody>
          <a:bodyPr/>
          <a:lstStyle/>
          <a:p>
            <a:r>
              <a:rPr lang="en-US" dirty="0"/>
              <a:t>Prints the integers from one to ten</a:t>
            </a:r>
          </a:p>
        </p:txBody>
      </p:sp>
      <p:grpSp>
        <p:nvGrpSpPr>
          <p:cNvPr id="2" name="Group 4"/>
          <p:cNvGrpSpPr>
            <a:grpSpLocks/>
          </p:cNvGrpSpPr>
          <p:nvPr/>
        </p:nvGrpSpPr>
        <p:grpSpPr bwMode="auto">
          <a:xfrm>
            <a:off x="0" y="2330450"/>
            <a:ext cx="5486400" cy="1374775"/>
            <a:chOff x="0" y="632"/>
            <a:chExt cx="3456" cy="866"/>
          </a:xfrm>
        </p:grpSpPr>
        <p:sp>
          <p:nvSpPr>
            <p:cNvPr id="36871" name="Rectangle 5"/>
            <p:cNvSpPr>
              <a:spLocks noChangeArrowheads="1"/>
            </p:cNvSpPr>
            <p:nvPr/>
          </p:nvSpPr>
          <p:spPr bwMode="auto">
            <a:xfrm>
              <a:off x="0" y="749"/>
              <a:ext cx="3456" cy="749"/>
            </a:xfrm>
            <a:prstGeom prst="rect">
              <a:avLst/>
            </a:prstGeom>
            <a:noFill/>
            <a:ln w="9525">
              <a:noFill/>
              <a:miter lim="800000"/>
              <a:headEnd/>
              <a:tailEnd/>
            </a:ln>
          </p:spPr>
          <p:txBody>
            <a:bodyPr>
              <a:spAutoFit/>
            </a:bodyPr>
            <a:lstStyle/>
            <a:p>
              <a:endParaRPr lang="en-US"/>
            </a:p>
          </p:txBody>
        </p:sp>
        <p:sp>
          <p:nvSpPr>
            <p:cNvPr id="36872" name="Rectangle 6"/>
            <p:cNvSpPr>
              <a:spLocks noChangeArrowheads="1"/>
            </p:cNvSpPr>
            <p:nvPr/>
          </p:nvSpPr>
          <p:spPr bwMode="auto">
            <a:xfrm>
              <a:off x="0" y="632"/>
              <a:ext cx="3456" cy="422"/>
            </a:xfrm>
            <a:prstGeom prst="rect">
              <a:avLst/>
            </a:prstGeom>
            <a:noFill/>
            <a:ln w="9525">
              <a:noFill/>
              <a:miter lim="800000"/>
              <a:headEnd/>
              <a:tailEnd/>
            </a:ln>
          </p:spPr>
          <p:txBody>
            <a:bodyPr>
              <a:spAutoFit/>
            </a:bodyPr>
            <a:lstStyle/>
            <a:p>
              <a:pPr eaLnBrk="1" hangingPunct="1"/>
              <a:r>
                <a:rPr lang="en-US" sz="1400">
                  <a:solidFill>
                    <a:srgbClr val="000000"/>
                  </a:solidFill>
                  <a:latin typeface="Times New Roman" charset="0"/>
                  <a:cs typeface="Times New Roman" charset="0"/>
                </a:rPr>
                <a:t> </a:t>
              </a:r>
              <a:endParaRPr lang="en-US" sz="2400">
                <a:latin typeface="Times New Roman" charset="0"/>
              </a:endParaRPr>
            </a:p>
            <a:p>
              <a:endParaRPr lang="en-US" sz="2400">
                <a:latin typeface="Times New Roman" charset="0"/>
              </a:endParaRPr>
            </a:p>
          </p:txBody>
        </p:sp>
      </p:grpSp>
      <p:sp>
        <p:nvSpPr>
          <p:cNvPr id="36870" name="Rectangle 7"/>
          <p:cNvSpPr>
            <a:spLocks noChangeArrowheads="1"/>
          </p:cNvSpPr>
          <p:nvPr/>
        </p:nvSpPr>
        <p:spPr bwMode="auto">
          <a:xfrm>
            <a:off x="0" y="3705225"/>
            <a:ext cx="9144000" cy="822325"/>
          </a:xfrm>
          <a:prstGeom prst="rect">
            <a:avLst/>
          </a:prstGeom>
          <a:noFill/>
          <a:ln w="9525">
            <a:noFill/>
            <a:miter lim="800000"/>
            <a:headEnd/>
            <a:tailEnd/>
          </a:ln>
        </p:spPr>
        <p:txBody>
          <a:bodyPr>
            <a:spAutoFit/>
          </a:bodyPr>
          <a:lstStyle/>
          <a:p>
            <a:pPr eaLnBrk="1" hangingPunct="1"/>
            <a:br>
              <a:rPr lang="en-US" sz="2400">
                <a:latin typeface="Times New Roman" charset="0"/>
              </a:rPr>
            </a:br>
            <a:endParaRPr lang="en-US" sz="2400">
              <a:latin typeface="Times New Roman"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5950744" cy="15335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206240"/>
            <a:ext cx="5900738" cy="20669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2365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5083969" cy="1483519"/>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2"/>
          <p:cNvSpPr>
            <a:spLocks noGrp="1" noChangeArrowheads="1"/>
          </p:cNvSpPr>
          <p:nvPr>
            <p:ph type="title"/>
          </p:nvPr>
        </p:nvSpPr>
        <p:spPr/>
        <p:txBody>
          <a:bodyPr/>
          <a:lstStyle/>
          <a:p>
            <a:pPr eaLnBrk="1" hangingPunct="1"/>
            <a:r>
              <a:rPr lang="en-US" dirty="0">
                <a:latin typeface="Courier New" charset="0"/>
                <a:ea typeface="Courier New" charset="0"/>
                <a:cs typeface="Courier New" charset="0"/>
              </a:rPr>
              <a:t>for</a:t>
            </a:r>
            <a:r>
              <a:rPr lang="en-US" dirty="0"/>
              <a:t> Loop Example</a:t>
            </a:r>
          </a:p>
        </p:txBody>
      </p:sp>
      <p:sp>
        <p:nvSpPr>
          <p:cNvPr id="35844" name="Rectangle 3"/>
          <p:cNvSpPr>
            <a:spLocks noGrp="1" noChangeArrowheads="1"/>
          </p:cNvSpPr>
          <p:nvPr>
            <p:ph sz="quarter" idx="1"/>
          </p:nvPr>
        </p:nvSpPr>
        <p:spPr>
          <a:noFill/>
        </p:spPr>
        <p:txBody>
          <a:bodyPr wrap="none"/>
          <a:lstStyle/>
          <a:p>
            <a:pPr marL="0" indent="0">
              <a:buClr>
                <a:srgbClr val="CC0000"/>
              </a:buClr>
              <a:buSzTx/>
              <a:buNone/>
            </a:pPr>
            <a:endParaRPr lang="en-US" dirty="0"/>
          </a:p>
          <a:p>
            <a:pPr marL="0" indent="0">
              <a:buClr>
                <a:srgbClr val="CC0000"/>
              </a:buClr>
              <a:buSzTx/>
              <a:buNone/>
            </a:pPr>
            <a:r>
              <a:rPr lang="en-US" dirty="0"/>
              <a:t>How many times does loop body execute?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852" y="3962400"/>
            <a:ext cx="1200150" cy="16002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a:latin typeface="Courier New" charset="0"/>
                <a:ea typeface="Courier New" charset="0"/>
                <a:cs typeface="Courier New" charset="0"/>
              </a:rPr>
              <a:t>for</a:t>
            </a:r>
            <a:r>
              <a:rPr lang="en-US" dirty="0"/>
              <a:t> Loop Example</a:t>
            </a:r>
          </a:p>
        </p:txBody>
      </p:sp>
      <p:sp>
        <p:nvSpPr>
          <p:cNvPr id="35844" name="Rectangle 3"/>
          <p:cNvSpPr>
            <a:spLocks noGrp="1" noChangeArrowheads="1"/>
          </p:cNvSpPr>
          <p:nvPr>
            <p:ph sz="quarter" idx="1"/>
          </p:nvPr>
        </p:nvSpPr>
        <p:spPr>
          <a:noFill/>
        </p:spPr>
        <p:txBody>
          <a:bodyPr wrap="none"/>
          <a:lstStyle/>
          <a:p>
            <a:pPr marL="0" indent="0">
              <a:buClr>
                <a:srgbClr val="CC0000"/>
              </a:buClr>
              <a:buSzTx/>
              <a:buNone/>
            </a:pPr>
            <a:endParaRPr lang="en-US" dirty="0"/>
          </a:p>
          <a:p>
            <a:pPr marL="0" indent="0">
              <a:buClr>
                <a:srgbClr val="CC0000"/>
              </a:buClr>
              <a:buSzTx/>
              <a:buNone/>
            </a:pPr>
            <a:r>
              <a:rPr lang="en-US" dirty="0"/>
              <a:t>How many times does loop body execute?</a:t>
            </a:r>
          </a:p>
        </p:txBody>
      </p:sp>
      <p:sp>
        <p:nvSpPr>
          <p:cNvPr id="6" name="TextBox 5"/>
          <p:cNvSpPr txBox="1"/>
          <p:nvPr/>
        </p:nvSpPr>
        <p:spPr>
          <a:xfrm>
            <a:off x="2438400" y="4572000"/>
            <a:ext cx="2514600" cy="923330"/>
          </a:xfrm>
          <a:prstGeom prst="rect">
            <a:avLst/>
          </a:prstGeom>
          <a:noFill/>
          <a:ln>
            <a:solidFill>
              <a:schemeClr val="accent1"/>
            </a:solidFill>
            <a:prstDash val="dash"/>
          </a:ln>
        </p:spPr>
        <p:txBody>
          <a:bodyPr wrap="square" rtlCol="0">
            <a:spAutoFit/>
          </a:bodyPr>
          <a:lstStyle/>
          <a:p>
            <a:r>
              <a:rPr lang="en-US" dirty="0">
                <a:solidFill>
                  <a:srgbClr val="002060"/>
                </a:solidFill>
                <a:latin typeface="Courier New" pitchFamily="49" charset="0"/>
                <a:cs typeface="Courier New" pitchFamily="49" charset="0"/>
              </a:rPr>
              <a:t>Bite 1  --  Yum!</a:t>
            </a:r>
          </a:p>
          <a:p>
            <a:r>
              <a:rPr lang="en-US" dirty="0">
                <a:solidFill>
                  <a:srgbClr val="002060"/>
                </a:solidFill>
                <a:latin typeface="Courier New" pitchFamily="49" charset="0"/>
                <a:cs typeface="Courier New" pitchFamily="49" charset="0"/>
              </a:rPr>
              <a:t>Bite 2  --  Yum!</a:t>
            </a:r>
          </a:p>
          <a:p>
            <a:r>
              <a:rPr lang="en-US" dirty="0">
                <a:solidFill>
                  <a:srgbClr val="002060"/>
                </a:solidFill>
                <a:latin typeface="Courier New" pitchFamily="49" charset="0"/>
                <a:cs typeface="Courier New" pitchFamily="49" charset="0"/>
              </a:rPr>
              <a:t>Bite 3  --  Yum!</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852" y="4572000"/>
            <a:ext cx="1200150" cy="16002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743200"/>
            <a:ext cx="5083969" cy="1483519"/>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4034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n-US" noProof="1"/>
              <a:t>The </a:t>
            </a:r>
            <a:r>
              <a:rPr lang="en-US" noProof="1">
                <a:latin typeface="Courier New" charset="0"/>
                <a:ea typeface="Courier New" charset="0"/>
                <a:cs typeface="Courier New" charset="0"/>
              </a:rPr>
              <a:t>do-while</a:t>
            </a:r>
            <a:r>
              <a:rPr lang="en-US" noProof="1"/>
              <a:t> Loop</a:t>
            </a:r>
            <a:endParaRPr lang="en-US" dirty="0"/>
          </a:p>
        </p:txBody>
      </p:sp>
      <p:sp>
        <p:nvSpPr>
          <p:cNvPr id="37892" name="Rectangle 3"/>
          <p:cNvSpPr>
            <a:spLocks noGrp="1" noChangeArrowheads="1"/>
          </p:cNvSpPr>
          <p:nvPr>
            <p:ph sz="quarter" idx="1"/>
          </p:nvPr>
        </p:nvSpPr>
        <p:spPr/>
        <p:txBody>
          <a:bodyPr/>
          <a:lstStyle/>
          <a:p>
            <a:pPr eaLnBrk="1" hangingPunct="1"/>
            <a:r>
              <a:rPr lang="en-US" dirty="0"/>
              <a:t>The </a:t>
            </a:r>
            <a:r>
              <a:rPr lang="en-US" b="1" dirty="0">
                <a:latin typeface="Courier New" pitchFamily="49" charset="0"/>
              </a:rPr>
              <a:t>do-while</a:t>
            </a:r>
            <a:r>
              <a:rPr lang="en-US" dirty="0"/>
              <a:t> loop is similar to the </a:t>
            </a:r>
            <a:r>
              <a:rPr lang="en-US" b="1" dirty="0">
                <a:latin typeface="Courier New" pitchFamily="49" charset="0"/>
              </a:rPr>
              <a:t>while</a:t>
            </a:r>
            <a:r>
              <a:rPr lang="en-US" dirty="0"/>
              <a:t> loop</a:t>
            </a:r>
          </a:p>
          <a:p>
            <a:pPr lvl="1" eaLnBrk="1" hangingPunct="1"/>
            <a:r>
              <a:rPr lang="en-US" dirty="0"/>
              <a:t>Condition for repetition tested after the body of the loop is executed</a:t>
            </a:r>
          </a:p>
        </p:txBody>
      </p:sp>
      <p:grpSp>
        <p:nvGrpSpPr>
          <p:cNvPr id="2" name="Group 1"/>
          <p:cNvGrpSpPr/>
          <p:nvPr/>
        </p:nvGrpSpPr>
        <p:grpSpPr>
          <a:xfrm>
            <a:off x="1676400" y="3200400"/>
            <a:ext cx="2743200" cy="3276600"/>
            <a:chOff x="1676400" y="3200400"/>
            <a:chExt cx="2743200" cy="3276600"/>
          </a:xfrm>
        </p:grpSpPr>
        <p:sp>
          <p:nvSpPr>
            <p:cNvPr id="37897" name="Freeform 5"/>
            <p:cNvSpPr>
              <a:spLocks/>
            </p:cNvSpPr>
            <p:nvPr/>
          </p:nvSpPr>
          <p:spPr bwMode="auto">
            <a:xfrm>
              <a:off x="2699770" y="3365955"/>
              <a:ext cx="0" cy="662218"/>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p:spPr>
          <p:txBody>
            <a:bodyPr/>
            <a:lstStyle/>
            <a:p>
              <a:endParaRPr lang="en-US"/>
            </a:p>
          </p:txBody>
        </p:sp>
        <p:sp>
          <p:nvSpPr>
            <p:cNvPr id="37898" name="Oval 6"/>
            <p:cNvSpPr>
              <a:spLocks noChangeArrowheads="1"/>
            </p:cNvSpPr>
            <p:nvPr/>
          </p:nvSpPr>
          <p:spPr bwMode="auto">
            <a:xfrm>
              <a:off x="2614489" y="3200400"/>
              <a:ext cx="170562" cy="165555"/>
            </a:xfrm>
            <a:prstGeom prst="ellipse">
              <a:avLst/>
            </a:prstGeom>
            <a:noFill/>
            <a:ln w="3175">
              <a:solidFill>
                <a:srgbClr val="000000"/>
              </a:solidFill>
              <a:round/>
              <a:headEnd/>
              <a:tailEnd/>
            </a:ln>
          </p:spPr>
          <p:txBody>
            <a:bodyPr/>
            <a:lstStyle/>
            <a:p>
              <a:endParaRPr lang="en-US"/>
            </a:p>
          </p:txBody>
        </p:sp>
        <p:sp>
          <p:nvSpPr>
            <p:cNvPr id="37899" name="Rectangle 7"/>
            <p:cNvSpPr>
              <a:spLocks noChangeArrowheads="1"/>
            </p:cNvSpPr>
            <p:nvPr/>
          </p:nvSpPr>
          <p:spPr bwMode="auto">
            <a:xfrm>
              <a:off x="3737353" y="4993907"/>
              <a:ext cx="604073" cy="331109"/>
            </a:xfrm>
            <a:prstGeom prst="rect">
              <a:avLst/>
            </a:prstGeom>
            <a:noFill/>
            <a:ln w="0">
              <a:noFill/>
              <a:miter lim="800000"/>
              <a:headEnd/>
              <a:tailEnd/>
            </a:ln>
          </p:spPr>
          <p:txBody>
            <a:bodyPr lIns="0" tIns="0" rIns="0" bIns="0"/>
            <a:lstStyle/>
            <a:p>
              <a:pPr eaLnBrk="1" hangingPunct="1"/>
              <a:r>
                <a:rPr lang="en-US" sz="1000" b="1">
                  <a:solidFill>
                    <a:srgbClr val="000000"/>
                  </a:solidFill>
                  <a:latin typeface="Courier New" pitchFamily="49" charset="0"/>
                  <a:cs typeface="Times New Roman" charset="0"/>
                </a:rPr>
                <a:t>true</a:t>
              </a:r>
            </a:p>
            <a:p>
              <a:endParaRPr lang="en-US" sz="1000" b="1">
                <a:latin typeface="Courier New" pitchFamily="49" charset="0"/>
              </a:endParaRPr>
            </a:p>
          </p:txBody>
        </p:sp>
        <p:sp>
          <p:nvSpPr>
            <p:cNvPr id="37900" name="Freeform 8"/>
            <p:cNvSpPr>
              <a:spLocks/>
            </p:cNvSpPr>
            <p:nvPr/>
          </p:nvSpPr>
          <p:spPr bwMode="auto">
            <a:xfrm>
              <a:off x="2699770" y="5649227"/>
              <a:ext cx="0" cy="662218"/>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p:spPr>
          <p:txBody>
            <a:bodyPr/>
            <a:lstStyle/>
            <a:p>
              <a:endParaRPr lang="en-US"/>
            </a:p>
          </p:txBody>
        </p:sp>
        <p:sp>
          <p:nvSpPr>
            <p:cNvPr id="37901" name="Freeform 9"/>
            <p:cNvSpPr>
              <a:spLocks/>
            </p:cNvSpPr>
            <p:nvPr/>
          </p:nvSpPr>
          <p:spPr bwMode="auto">
            <a:xfrm>
              <a:off x="2699770" y="4304097"/>
              <a:ext cx="0" cy="662218"/>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p:spPr>
          <p:txBody>
            <a:bodyPr/>
            <a:lstStyle/>
            <a:p>
              <a:endParaRPr lang="en-US"/>
            </a:p>
          </p:txBody>
        </p:sp>
        <p:sp>
          <p:nvSpPr>
            <p:cNvPr id="37902" name="Oval 10"/>
            <p:cNvSpPr>
              <a:spLocks noChangeArrowheads="1"/>
            </p:cNvSpPr>
            <p:nvPr/>
          </p:nvSpPr>
          <p:spPr bwMode="auto">
            <a:xfrm>
              <a:off x="2614489" y="6311445"/>
              <a:ext cx="170562" cy="165555"/>
            </a:xfrm>
            <a:prstGeom prst="ellipse">
              <a:avLst/>
            </a:prstGeom>
            <a:noFill/>
            <a:ln w="3175">
              <a:solidFill>
                <a:srgbClr val="000000"/>
              </a:solidFill>
              <a:round/>
              <a:headEnd/>
              <a:tailEnd/>
            </a:ln>
          </p:spPr>
          <p:txBody>
            <a:bodyPr/>
            <a:lstStyle/>
            <a:p>
              <a:endParaRPr lang="en-US"/>
            </a:p>
          </p:txBody>
        </p:sp>
        <p:sp>
          <p:nvSpPr>
            <p:cNvPr id="37903" name="Rectangle 11"/>
            <p:cNvSpPr>
              <a:spLocks noChangeArrowheads="1"/>
            </p:cNvSpPr>
            <p:nvPr/>
          </p:nvSpPr>
          <p:spPr bwMode="auto">
            <a:xfrm>
              <a:off x="2770837" y="5656125"/>
              <a:ext cx="739101" cy="331109"/>
            </a:xfrm>
            <a:prstGeom prst="rect">
              <a:avLst/>
            </a:prstGeom>
            <a:noFill/>
            <a:ln w="0">
              <a:noFill/>
              <a:miter lim="800000"/>
              <a:headEnd/>
              <a:tailEnd/>
            </a:ln>
          </p:spPr>
          <p:txBody>
            <a:bodyPr lIns="0" tIns="0" rIns="0" bIns="0"/>
            <a:lstStyle/>
            <a:p>
              <a:pPr eaLnBrk="1" hangingPunct="1"/>
              <a:r>
                <a:rPr lang="en-US" sz="1000" b="1">
                  <a:solidFill>
                    <a:srgbClr val="000000"/>
                  </a:solidFill>
                  <a:latin typeface="Courier New" pitchFamily="49" charset="0"/>
                  <a:cs typeface="Times New Roman" charset="0"/>
                </a:rPr>
                <a:t>false</a:t>
              </a:r>
            </a:p>
            <a:p>
              <a:endParaRPr lang="en-US" sz="1000" b="1">
                <a:latin typeface="Courier New" pitchFamily="49" charset="0"/>
              </a:endParaRPr>
            </a:p>
          </p:txBody>
        </p:sp>
        <p:sp>
          <p:nvSpPr>
            <p:cNvPr id="37904" name="Freeform 12"/>
            <p:cNvSpPr>
              <a:spLocks/>
            </p:cNvSpPr>
            <p:nvPr/>
          </p:nvSpPr>
          <p:spPr bwMode="auto">
            <a:xfrm>
              <a:off x="3737353" y="5307771"/>
              <a:ext cx="682247" cy="0"/>
            </a:xfrm>
            <a:custGeom>
              <a:avLst/>
              <a:gdLst>
                <a:gd name="T0" fmla="*/ 0 w 20000"/>
                <a:gd name="T1" fmla="*/ 0 h 20000"/>
                <a:gd name="T2" fmla="*/ 0 w 20000"/>
                <a:gd name="T3" fmla="*/ 0 h 20000"/>
                <a:gd name="T4" fmla="*/ 0 60000 65536"/>
                <a:gd name="T5" fmla="*/ 0 60000 65536"/>
                <a:gd name="T6" fmla="*/ 0 w 20000"/>
                <a:gd name="T7" fmla="*/ 0 h 20000"/>
                <a:gd name="T8" fmla="*/ 20000 w 20000"/>
                <a:gd name="T9" fmla="*/ 0 h 20000"/>
              </a:gdLst>
              <a:ahLst/>
              <a:cxnLst>
                <a:cxn ang="T4">
                  <a:pos x="T0" y="T1"/>
                </a:cxn>
                <a:cxn ang="T5">
                  <a:pos x="T2" y="T3"/>
                </a:cxn>
              </a:cxnLst>
              <a:rect l="T6" t="T7" r="T8" b="T9"/>
              <a:pathLst>
                <a:path w="20000" h="20000">
                  <a:moveTo>
                    <a:pt x="19958" y="0"/>
                  </a:moveTo>
                  <a:lnTo>
                    <a:pt x="0" y="0"/>
                  </a:lnTo>
                </a:path>
              </a:pathLst>
            </a:custGeom>
            <a:noFill/>
            <a:ln w="3175">
              <a:solidFill>
                <a:srgbClr val="000000"/>
              </a:solidFill>
              <a:round/>
              <a:headEnd/>
              <a:tailEnd/>
            </a:ln>
          </p:spPr>
          <p:txBody>
            <a:bodyPr/>
            <a:lstStyle/>
            <a:p>
              <a:endParaRPr lang="en-US"/>
            </a:p>
          </p:txBody>
        </p:sp>
        <p:sp>
          <p:nvSpPr>
            <p:cNvPr id="37905" name="Freeform 13"/>
            <p:cNvSpPr>
              <a:spLocks/>
            </p:cNvSpPr>
            <p:nvPr/>
          </p:nvSpPr>
          <p:spPr bwMode="auto">
            <a:xfrm>
              <a:off x="4419600" y="3721207"/>
              <a:ext cx="0" cy="1586564"/>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0"/>
                  </a:moveTo>
                  <a:lnTo>
                    <a:pt x="0" y="19983"/>
                  </a:lnTo>
                </a:path>
              </a:pathLst>
            </a:custGeom>
            <a:noFill/>
            <a:ln w="3175">
              <a:solidFill>
                <a:srgbClr val="000000"/>
              </a:solidFill>
              <a:round/>
              <a:headEnd/>
              <a:tailEnd/>
            </a:ln>
          </p:spPr>
          <p:txBody>
            <a:bodyPr/>
            <a:lstStyle/>
            <a:p>
              <a:endParaRPr lang="en-US"/>
            </a:p>
          </p:txBody>
        </p:sp>
        <p:sp>
          <p:nvSpPr>
            <p:cNvPr id="37906" name="Freeform 14"/>
            <p:cNvSpPr>
              <a:spLocks/>
            </p:cNvSpPr>
            <p:nvPr/>
          </p:nvSpPr>
          <p:spPr bwMode="auto">
            <a:xfrm>
              <a:off x="2713983" y="3721207"/>
              <a:ext cx="1705617" cy="0"/>
            </a:xfrm>
            <a:custGeom>
              <a:avLst/>
              <a:gdLst>
                <a:gd name="T0" fmla="*/ 0 w 20000"/>
                <a:gd name="T1" fmla="*/ 0 h 20000"/>
                <a:gd name="T2" fmla="*/ 0 w 20000"/>
                <a:gd name="T3" fmla="*/ 0 h 20000"/>
                <a:gd name="T4" fmla="*/ 0 60000 65536"/>
                <a:gd name="T5" fmla="*/ 0 60000 65536"/>
                <a:gd name="T6" fmla="*/ 0 w 20000"/>
                <a:gd name="T7" fmla="*/ 0 h 20000"/>
                <a:gd name="T8" fmla="*/ 20000 w 20000"/>
                <a:gd name="T9" fmla="*/ 0 h 20000"/>
              </a:gdLst>
              <a:ahLst/>
              <a:cxnLst>
                <a:cxn ang="T4">
                  <a:pos x="T0" y="T1"/>
                </a:cxn>
                <a:cxn ang="T5">
                  <a:pos x="T2" y="T3"/>
                </a:cxn>
              </a:cxnLst>
              <a:rect l="T6" t="T7" r="T8" b="T9"/>
              <a:pathLst>
                <a:path w="20000" h="20000">
                  <a:moveTo>
                    <a:pt x="0" y="0"/>
                  </a:moveTo>
                  <a:lnTo>
                    <a:pt x="19983" y="0"/>
                  </a:lnTo>
                </a:path>
              </a:pathLst>
            </a:custGeom>
            <a:noFill/>
            <a:ln w="3175">
              <a:solidFill>
                <a:srgbClr val="000000"/>
              </a:solidFill>
              <a:round/>
              <a:headEnd type="triangle" w="med" len="sm"/>
              <a:tailEnd/>
            </a:ln>
          </p:spPr>
          <p:txBody>
            <a:bodyPr/>
            <a:lstStyle/>
            <a:p>
              <a:endParaRPr lang="en-US"/>
            </a:p>
          </p:txBody>
        </p:sp>
        <p:sp>
          <p:nvSpPr>
            <p:cNvPr id="37911" name="Freeform 16"/>
            <p:cNvSpPr>
              <a:spLocks/>
            </p:cNvSpPr>
            <p:nvPr/>
          </p:nvSpPr>
          <p:spPr bwMode="auto">
            <a:xfrm>
              <a:off x="1761681" y="4028173"/>
              <a:ext cx="1876178" cy="274577"/>
            </a:xfrm>
            <a:custGeom>
              <a:avLst/>
              <a:gdLst>
                <a:gd name="T0" fmla="*/ 19985 w 20000"/>
                <a:gd name="T1" fmla="*/ 0 h 20000"/>
                <a:gd name="T2" fmla="*/ 19985 w 20000"/>
                <a:gd name="T3" fmla="*/ 16664 h 20000"/>
                <a:gd name="T4" fmla="*/ 0 w 20000"/>
                <a:gd name="T5" fmla="*/ 16664 h 20000"/>
                <a:gd name="T6" fmla="*/ 0 w 20000"/>
                <a:gd name="T7" fmla="*/ 0 h 20000"/>
                <a:gd name="T8" fmla="*/ 19985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985" y="0"/>
                  </a:moveTo>
                  <a:lnTo>
                    <a:pt x="19985" y="19900"/>
                  </a:lnTo>
                  <a:lnTo>
                    <a:pt x="0" y="19900"/>
                  </a:lnTo>
                  <a:lnTo>
                    <a:pt x="0" y="0"/>
                  </a:lnTo>
                  <a:lnTo>
                    <a:pt x="19985" y="0"/>
                  </a:lnTo>
                  <a:close/>
                </a:path>
              </a:pathLst>
            </a:custGeom>
            <a:solidFill>
              <a:srgbClr val="CCCCFF"/>
            </a:solidFill>
            <a:ln w="9525">
              <a:solidFill>
                <a:schemeClr val="tx1"/>
              </a:solidFill>
              <a:round/>
              <a:headEnd/>
              <a:tailEnd/>
            </a:ln>
          </p:spPr>
          <p:txBody>
            <a:bodyPr wrap="none" anchor="ctr"/>
            <a:lstStyle/>
            <a:p>
              <a:endParaRPr lang="en-US"/>
            </a:p>
          </p:txBody>
        </p:sp>
        <p:sp>
          <p:nvSpPr>
            <p:cNvPr id="37912" name="Rectangle 17"/>
            <p:cNvSpPr>
              <a:spLocks noChangeArrowheads="1"/>
            </p:cNvSpPr>
            <p:nvPr/>
          </p:nvSpPr>
          <p:spPr bwMode="auto">
            <a:xfrm>
              <a:off x="2016091" y="4120585"/>
              <a:ext cx="1365951" cy="236142"/>
            </a:xfrm>
            <a:prstGeom prst="rect">
              <a:avLst/>
            </a:prstGeom>
            <a:noFill/>
            <a:ln w="0">
              <a:noFill/>
              <a:miter lim="800000"/>
              <a:headEnd/>
              <a:tailEnd/>
            </a:ln>
          </p:spPr>
          <p:txBody>
            <a:bodyPr lIns="0" tIns="0" rIns="0" bIns="0"/>
            <a:lstStyle/>
            <a:p>
              <a:pPr algn="ctr" eaLnBrk="1" hangingPunct="1"/>
              <a:r>
                <a:rPr lang="en-US" sz="1000" b="1" dirty="0">
                  <a:solidFill>
                    <a:srgbClr val="000000"/>
                  </a:solidFill>
                  <a:latin typeface="Courier New" pitchFamily="49" charset="0"/>
                  <a:cs typeface="Times New Roman" charset="0"/>
                </a:rPr>
                <a:t>loop body</a:t>
              </a:r>
              <a:endParaRPr lang="en-US" sz="1000" b="1" dirty="0">
                <a:latin typeface="Courier New" pitchFamily="49" charset="0"/>
              </a:endParaRPr>
            </a:p>
          </p:txBody>
        </p:sp>
        <p:sp>
          <p:nvSpPr>
            <p:cNvPr id="37909" name="Freeform 19"/>
            <p:cNvSpPr>
              <a:spLocks/>
            </p:cNvSpPr>
            <p:nvPr/>
          </p:nvSpPr>
          <p:spPr bwMode="auto">
            <a:xfrm>
              <a:off x="1676400" y="4966315"/>
              <a:ext cx="2046740" cy="682912"/>
            </a:xfrm>
            <a:custGeom>
              <a:avLst/>
              <a:gdLst>
                <a:gd name="T0" fmla="*/ 19986 w 20000"/>
                <a:gd name="T1" fmla="*/ 9980 h 20000"/>
                <a:gd name="T2" fmla="*/ 9986 w 20000"/>
                <a:gd name="T3" fmla="*/ 19960 h 20000"/>
                <a:gd name="T4" fmla="*/ 0 w 20000"/>
                <a:gd name="T5" fmla="*/ 9980 h 20000"/>
                <a:gd name="T6" fmla="*/ 9986 w 20000"/>
                <a:gd name="T7" fmla="*/ 0 h 20000"/>
                <a:gd name="T8" fmla="*/ 19986 w 20000"/>
                <a:gd name="T9" fmla="*/ 998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986" y="9980"/>
                  </a:moveTo>
                  <a:lnTo>
                    <a:pt x="9986" y="19960"/>
                  </a:lnTo>
                  <a:lnTo>
                    <a:pt x="0" y="9980"/>
                  </a:lnTo>
                  <a:lnTo>
                    <a:pt x="9986" y="0"/>
                  </a:lnTo>
                  <a:lnTo>
                    <a:pt x="19986" y="9980"/>
                  </a:lnTo>
                  <a:close/>
                </a:path>
              </a:pathLst>
            </a:custGeom>
            <a:solidFill>
              <a:srgbClr val="FFFF66"/>
            </a:solidFill>
            <a:ln w="9525">
              <a:solidFill>
                <a:schemeClr val="tx1"/>
              </a:solidFill>
              <a:miter lim="800000"/>
              <a:headEnd/>
              <a:tailEnd/>
            </a:ln>
          </p:spPr>
          <p:txBody>
            <a:bodyPr wrap="none" anchor="ctr"/>
            <a:lstStyle/>
            <a:p>
              <a:pPr algn="ctr">
                <a:spcBef>
                  <a:spcPct val="50000"/>
                </a:spcBef>
              </a:pPr>
              <a:endParaRPr lang="en-US" sz="1200" b="1">
                <a:solidFill>
                  <a:srgbClr val="000000"/>
                </a:solidFill>
                <a:latin typeface="Times New Roman" pitchFamily="18" charset="0"/>
                <a:cs typeface="Times New Roman" pitchFamily="18" charset="0"/>
              </a:endParaRPr>
            </a:p>
          </p:txBody>
        </p:sp>
        <p:sp>
          <p:nvSpPr>
            <p:cNvPr id="37910" name="Rectangle 20"/>
            <p:cNvSpPr>
              <a:spLocks noChangeArrowheads="1"/>
            </p:cNvSpPr>
            <p:nvPr/>
          </p:nvSpPr>
          <p:spPr bwMode="auto">
            <a:xfrm>
              <a:off x="2016057" y="5214656"/>
              <a:ext cx="1365994" cy="242809"/>
            </a:xfrm>
            <a:prstGeom prst="rect">
              <a:avLst/>
            </a:prstGeom>
            <a:noFill/>
            <a:ln w="0">
              <a:noFill/>
              <a:miter lim="800000"/>
              <a:headEnd/>
              <a:tailEnd/>
            </a:ln>
          </p:spPr>
          <p:txBody>
            <a:bodyPr lIns="0" tIns="0" rIns="0" bIns="0"/>
            <a:lstStyle/>
            <a:p>
              <a:pPr algn="ctr" eaLnBrk="1" hangingPunct="1"/>
              <a:r>
                <a:rPr lang="en-US" sz="1000" b="1" dirty="0">
                  <a:solidFill>
                    <a:srgbClr val="000000"/>
                  </a:solidFill>
                  <a:latin typeface="Courier New" pitchFamily="49" charset="0"/>
                  <a:cs typeface="Times New Roman" charset="0"/>
                </a:rPr>
                <a:t>condition</a:t>
              </a:r>
            </a:p>
            <a:p>
              <a:endParaRPr lang="en-US" sz="1000" b="1" dirty="0">
                <a:latin typeface="Courier New" pitchFamily="49" charset="0"/>
              </a:endParaRPr>
            </a:p>
          </p:txBody>
        </p:sp>
      </p:grpSp>
      <p:sp>
        <p:nvSpPr>
          <p:cNvPr id="37894" name="Rectangle 22"/>
          <p:cNvSpPr>
            <a:spLocks noChangeArrowheads="1"/>
          </p:cNvSpPr>
          <p:nvPr/>
        </p:nvSpPr>
        <p:spPr bwMode="auto">
          <a:xfrm>
            <a:off x="0" y="3276600"/>
            <a:ext cx="1646238" cy="639763"/>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charset="0"/>
                <a:cs typeface="Times New Roman" charset="0"/>
              </a:rPr>
              <a:t> </a:t>
            </a:r>
            <a:endParaRPr lang="en-US" sz="1200">
              <a:latin typeface="Times New Roman" charset="0"/>
              <a:cs typeface="Times New Roman" charset="0"/>
            </a:endParaRPr>
          </a:p>
          <a:p>
            <a:endParaRPr lang="en-US" sz="2400">
              <a:latin typeface="Times New Roman" charset="0"/>
            </a:endParaRPr>
          </a:p>
        </p:txBody>
      </p:sp>
      <p:sp>
        <p:nvSpPr>
          <p:cNvPr id="37896" name="Rectangle 24"/>
          <p:cNvSpPr>
            <a:spLocks noChangeArrowheads="1"/>
          </p:cNvSpPr>
          <p:nvPr/>
        </p:nvSpPr>
        <p:spPr bwMode="auto">
          <a:xfrm rot="2127592">
            <a:off x="4227526" y="4467178"/>
            <a:ext cx="4626588" cy="400110"/>
          </a:xfrm>
          <a:prstGeom prst="rect">
            <a:avLst/>
          </a:prstGeom>
          <a:noFill/>
          <a:ln w="9525">
            <a:noFill/>
            <a:miter lim="800000"/>
            <a:headEnd/>
            <a:tailEnd/>
          </a:ln>
        </p:spPr>
        <p:txBody>
          <a:bodyPr wrap="none">
            <a:spAutoFit/>
          </a:bodyPr>
          <a:lstStyle/>
          <a:p>
            <a:pPr algn="ctr" eaLnBrk="1" hangingPunct="1">
              <a:spcBef>
                <a:spcPct val="20000"/>
              </a:spcBef>
            </a:pPr>
            <a:r>
              <a:rPr lang="en-US" sz="2000" dirty="0">
                <a:solidFill>
                  <a:srgbClr val="FF0000"/>
                </a:solidFill>
                <a:latin typeface="Arial" charset="0"/>
              </a:rPr>
              <a:t>All actions are performed at least once!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noProof="1"/>
              <a:t>The </a:t>
            </a:r>
            <a:r>
              <a:rPr lang="en-US" noProof="1">
                <a:latin typeface="Courier New" charset="0"/>
                <a:ea typeface="Courier New" charset="0"/>
                <a:cs typeface="Courier New" charset="0"/>
              </a:rPr>
              <a:t>do-while</a:t>
            </a:r>
            <a:r>
              <a:rPr lang="en-US" noProof="1"/>
              <a:t> Loop</a:t>
            </a:r>
            <a:endParaRPr lang="en-US" dirty="0"/>
          </a:p>
        </p:txBody>
      </p:sp>
      <p:sp>
        <p:nvSpPr>
          <p:cNvPr id="37892" name="Rectangle 3"/>
          <p:cNvSpPr>
            <a:spLocks noGrp="1" noChangeArrowheads="1"/>
          </p:cNvSpPr>
          <p:nvPr>
            <p:ph sz="quarter" idx="1"/>
          </p:nvPr>
        </p:nvSpPr>
        <p:spPr/>
        <p:txBody>
          <a:bodyPr/>
          <a:lstStyle/>
          <a:p>
            <a:pPr eaLnBrk="1" hangingPunct="1"/>
            <a:r>
              <a:rPr lang="en-US" dirty="0"/>
              <a:t>Syntax:</a:t>
            </a:r>
          </a:p>
          <a:p>
            <a:pPr lvl="2" eaLnBrk="1" hangingPunct="1">
              <a:buFont typeface="Wingdings" pitchFamily="2" charset="2"/>
              <a:buNone/>
            </a:pPr>
            <a:r>
              <a:rPr lang="en-US" sz="2600" b="1" dirty="0">
                <a:solidFill>
                  <a:srgbClr val="00487E"/>
                </a:solidFill>
                <a:latin typeface="Courier New" pitchFamily="49" charset="0"/>
                <a:cs typeface="Courier New" pitchFamily="49" charset="0"/>
              </a:rPr>
              <a:t>do {</a:t>
            </a:r>
          </a:p>
          <a:p>
            <a:pPr lvl="2" eaLnBrk="1" hangingPunct="1">
              <a:buFont typeface="Wingdings" pitchFamily="2" charset="2"/>
              <a:buNone/>
            </a:pPr>
            <a:r>
              <a:rPr lang="en-US" sz="2600" b="1" dirty="0">
                <a:solidFill>
                  <a:srgbClr val="00487E"/>
                </a:solidFill>
                <a:latin typeface="Courier New" pitchFamily="49" charset="0"/>
                <a:cs typeface="Courier New" pitchFamily="49" charset="0"/>
              </a:rPr>
              <a:t>   statements</a:t>
            </a:r>
          </a:p>
          <a:p>
            <a:pPr lvl="2" eaLnBrk="1" hangingPunct="1">
              <a:buFont typeface="Wingdings" pitchFamily="2" charset="2"/>
              <a:buNone/>
            </a:pPr>
            <a:r>
              <a:rPr lang="en-US" sz="2600" b="1" dirty="0">
                <a:solidFill>
                  <a:srgbClr val="00487E"/>
                </a:solidFill>
                <a:latin typeface="Courier New" pitchFamily="49" charset="0"/>
                <a:cs typeface="Courier New" pitchFamily="49" charset="0"/>
              </a:rPr>
              <a:t>} while ( condition ); </a:t>
            </a:r>
          </a:p>
        </p:txBody>
      </p:sp>
      <p:sp>
        <p:nvSpPr>
          <p:cNvPr id="37894" name="Rectangle 22"/>
          <p:cNvSpPr>
            <a:spLocks noChangeArrowheads="1"/>
          </p:cNvSpPr>
          <p:nvPr/>
        </p:nvSpPr>
        <p:spPr bwMode="auto">
          <a:xfrm>
            <a:off x="0" y="3276600"/>
            <a:ext cx="1646238" cy="639763"/>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charset="0"/>
                <a:cs typeface="Times New Roman" charset="0"/>
              </a:rPr>
              <a:t> </a:t>
            </a:r>
            <a:endParaRPr lang="en-US" sz="1200">
              <a:latin typeface="Times New Roman" charset="0"/>
              <a:cs typeface="Times New Roman" charset="0"/>
            </a:endParaRPr>
          </a:p>
          <a:p>
            <a:endParaRPr lang="en-US" sz="2400">
              <a:latin typeface="Times New Roman" charset="0"/>
            </a:endParaRPr>
          </a:p>
        </p:txBody>
      </p:sp>
      <p:pic>
        <p:nvPicPr>
          <p:cNvPr id="25" name="Picture 2"/>
          <p:cNvPicPr>
            <a:picLocks noChangeAspect="1" noChangeArrowheads="1"/>
          </p:cNvPicPr>
          <p:nvPr/>
        </p:nvPicPr>
        <p:blipFill>
          <a:blip r:embed="rId3" cstate="print"/>
          <a:srcRect l="53760" t="14497" r="8640" b="16752"/>
          <a:stretch>
            <a:fillRect/>
          </a:stretch>
        </p:blipFill>
        <p:spPr bwMode="auto">
          <a:xfrm>
            <a:off x="8107094" y="36576"/>
            <a:ext cx="1000330" cy="718446"/>
          </a:xfrm>
          <a:prstGeom prst="rect">
            <a:avLst/>
          </a:prstGeom>
          <a:noFill/>
        </p:spPr>
      </p:pic>
      <p:sp>
        <p:nvSpPr>
          <p:cNvPr id="26" name="TextBox 25"/>
          <p:cNvSpPr txBox="1"/>
          <p:nvPr/>
        </p:nvSpPr>
        <p:spPr>
          <a:xfrm>
            <a:off x="8482331" y="131863"/>
            <a:ext cx="336699" cy="523220"/>
          </a:xfrm>
          <a:prstGeom prst="rect">
            <a:avLst/>
          </a:prstGeom>
          <a:noFill/>
        </p:spPr>
        <p:txBody>
          <a:bodyPr wrap="square" rtlCol="0">
            <a:spAutoFit/>
          </a:bodyPr>
          <a:lstStyle/>
          <a:p>
            <a:r>
              <a:rPr lang="en-US" sz="2800" b="1" dirty="0">
                <a:solidFill>
                  <a:srgbClr val="FF0000"/>
                </a:solidFill>
              </a:rPr>
              <a:t>3</a:t>
            </a:r>
          </a:p>
        </p:txBody>
      </p:sp>
    </p:spTree>
    <p:extLst>
      <p:ext uri="{BB962C8B-B14F-4D97-AF65-F5344CB8AC3E}">
        <p14:creationId xmlns:p14="http://schemas.microsoft.com/office/powerpoint/2010/main" val="22172736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z="3200" noProof="1"/>
              <a:t>The </a:t>
            </a:r>
            <a:r>
              <a:rPr lang="en-US" sz="3200" noProof="1">
                <a:latin typeface="Courier New" charset="0"/>
                <a:ea typeface="Courier New" charset="0"/>
                <a:cs typeface="Courier New" charset="0"/>
              </a:rPr>
              <a:t>do-while</a:t>
            </a:r>
            <a:r>
              <a:rPr lang="en-US" sz="3200" noProof="1"/>
              <a:t> Loop</a:t>
            </a:r>
            <a:endParaRPr lang="en-US" sz="3200" dirty="0"/>
          </a:p>
        </p:txBody>
      </p:sp>
      <p:sp>
        <p:nvSpPr>
          <p:cNvPr id="38916" name="Rectangle 3"/>
          <p:cNvSpPr>
            <a:spLocks noGrp="1" noChangeArrowheads="1"/>
          </p:cNvSpPr>
          <p:nvPr>
            <p:ph sz="quarter" idx="1"/>
          </p:nvPr>
        </p:nvSpPr>
        <p:spPr/>
        <p:txBody>
          <a:bodyPr/>
          <a:lstStyle/>
          <a:p>
            <a:pPr eaLnBrk="1" hangingPunct="1"/>
            <a:r>
              <a:rPr lang="en-US" dirty="0"/>
              <a:t>Example </a:t>
            </a:r>
          </a:p>
          <a:p>
            <a:pPr eaLnBrk="1" hangingPunct="1"/>
            <a:endParaRPr lang="en-US" dirty="0"/>
          </a:p>
          <a:p>
            <a:pPr eaLnBrk="1" hangingPunct="1"/>
            <a:endParaRPr lang="en-US" dirty="0"/>
          </a:p>
          <a:p>
            <a:pPr eaLnBrk="1" hangingPunct="1"/>
            <a:endParaRPr lang="en-US" dirty="0"/>
          </a:p>
          <a:p>
            <a:pPr eaLnBrk="1" hangingPunct="1">
              <a:buNone/>
            </a:pPr>
            <a:endParaRPr lang="en-US" dirty="0"/>
          </a:p>
          <a:p>
            <a:pPr lvl="1"/>
            <a:r>
              <a:rPr lang="en-US" dirty="0"/>
              <a:t>Prints the integers from </a:t>
            </a:r>
            <a:r>
              <a:rPr lang="en-US" b="1" dirty="0">
                <a:latin typeface="Courier New" pitchFamily="49" charset="0"/>
              </a:rPr>
              <a:t>1</a:t>
            </a:r>
            <a:r>
              <a:rPr lang="en-US" dirty="0"/>
              <a:t> to </a:t>
            </a:r>
            <a:r>
              <a:rPr lang="en-US" b="1" dirty="0">
                <a:latin typeface="Courier New" pitchFamily="49" charset="0"/>
              </a:rPr>
              <a:t>10</a:t>
            </a:r>
          </a:p>
          <a:p>
            <a:pPr lvl="1" eaLnBrk="1" hangingPunct="1">
              <a:buFont typeface="Wingdings" pitchFamily="2" charset="2"/>
              <a:buNone/>
            </a:pPr>
            <a:endParaRPr lang="en-US" dirty="0"/>
          </a:p>
        </p:txBody>
      </p:sp>
      <p:sp>
        <p:nvSpPr>
          <p:cNvPr id="38917" name="Rectangle 4"/>
          <p:cNvSpPr>
            <a:spLocks noChangeArrowheads="1"/>
          </p:cNvSpPr>
          <p:nvPr/>
        </p:nvSpPr>
        <p:spPr bwMode="auto">
          <a:xfrm>
            <a:off x="0" y="1747838"/>
            <a:ext cx="1646238" cy="1839912"/>
          </a:xfrm>
          <a:prstGeom prst="rect">
            <a:avLst/>
          </a:prstGeom>
          <a:noFill/>
          <a:ln w="9525">
            <a:noFill/>
            <a:miter lim="800000"/>
            <a:headEnd/>
            <a:tailEnd/>
          </a:ln>
        </p:spPr>
        <p:txBody>
          <a:bodyPr>
            <a:spAutoFit/>
          </a:bodyPr>
          <a:lstStyle/>
          <a:p>
            <a:endParaRPr lang="en-US"/>
          </a:p>
        </p:txBody>
      </p:sp>
      <p:sp>
        <p:nvSpPr>
          <p:cNvPr id="38918" name="Rectangle 5"/>
          <p:cNvSpPr>
            <a:spLocks noChangeArrowheads="1"/>
          </p:cNvSpPr>
          <p:nvPr/>
        </p:nvSpPr>
        <p:spPr bwMode="auto">
          <a:xfrm>
            <a:off x="0" y="3276600"/>
            <a:ext cx="1646238" cy="639763"/>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charset="0"/>
                <a:cs typeface="Times New Roman" charset="0"/>
              </a:rPr>
              <a:t> </a:t>
            </a:r>
            <a:endParaRPr lang="en-US" sz="1200">
              <a:latin typeface="Times New Roman" charset="0"/>
              <a:cs typeface="Times New Roman" charset="0"/>
            </a:endParaRPr>
          </a:p>
          <a:p>
            <a:endParaRPr lang="en-US" sz="2400">
              <a:latin typeface="Times New Roman"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03120"/>
            <a:ext cx="3800475" cy="1483519"/>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z="3200" noProof="1"/>
              <a:t>The </a:t>
            </a:r>
            <a:r>
              <a:rPr lang="en-US" sz="3200" noProof="1">
                <a:latin typeface="Courier New" charset="0"/>
                <a:ea typeface="Courier New" charset="0"/>
                <a:cs typeface="Courier New" charset="0"/>
              </a:rPr>
              <a:t>do-while</a:t>
            </a:r>
            <a:r>
              <a:rPr lang="en-US" sz="3200" noProof="1"/>
              <a:t> Loop</a:t>
            </a:r>
            <a:endParaRPr lang="en-US" sz="3200" dirty="0"/>
          </a:p>
        </p:txBody>
      </p:sp>
      <p:sp>
        <p:nvSpPr>
          <p:cNvPr id="39940" name="Rectangle 3"/>
          <p:cNvSpPr>
            <a:spLocks noGrp="1" noChangeArrowheads="1"/>
          </p:cNvSpPr>
          <p:nvPr>
            <p:ph sz="quarter" idx="1"/>
          </p:nvPr>
        </p:nvSpPr>
        <p:spPr/>
        <p:txBody>
          <a:bodyPr/>
          <a:lstStyle/>
          <a:p>
            <a:pPr eaLnBrk="1" hangingPunct="1"/>
            <a:r>
              <a:rPr lang="en-US" dirty="0"/>
              <a:t>Example </a:t>
            </a:r>
          </a:p>
          <a:p>
            <a:pPr eaLnBrk="1" hangingPunct="1"/>
            <a:endParaRPr lang="en-US" b="1" dirty="0"/>
          </a:p>
          <a:p>
            <a:pPr eaLnBrk="1" hangingPunct="1"/>
            <a:endParaRPr lang="en-US" b="1" dirty="0"/>
          </a:p>
          <a:p>
            <a:pPr eaLnBrk="1" hangingPunct="1">
              <a:buNone/>
            </a:pPr>
            <a:endParaRPr lang="en-US" b="1" dirty="0"/>
          </a:p>
          <a:p>
            <a:pPr lvl="1" eaLnBrk="1" hangingPunct="1"/>
            <a:r>
              <a:rPr lang="en-US" dirty="0"/>
              <a:t>	Makes sure that the user enters a valid weight</a:t>
            </a:r>
          </a:p>
        </p:txBody>
      </p:sp>
      <p:sp>
        <p:nvSpPr>
          <p:cNvPr id="39941" name="Rectangle 4"/>
          <p:cNvSpPr>
            <a:spLocks noChangeArrowheads="1"/>
          </p:cNvSpPr>
          <p:nvPr/>
        </p:nvSpPr>
        <p:spPr bwMode="auto">
          <a:xfrm>
            <a:off x="0" y="1747838"/>
            <a:ext cx="1646238" cy="1839912"/>
          </a:xfrm>
          <a:prstGeom prst="rect">
            <a:avLst/>
          </a:prstGeom>
          <a:noFill/>
          <a:ln w="9525">
            <a:noFill/>
            <a:miter lim="800000"/>
            <a:headEnd/>
            <a:tailEnd/>
          </a:ln>
        </p:spPr>
        <p:txBody>
          <a:bodyPr>
            <a:spAutoFit/>
          </a:bodyPr>
          <a:lstStyle/>
          <a:p>
            <a:endParaRPr lang="en-US"/>
          </a:p>
        </p:txBody>
      </p:sp>
      <p:sp>
        <p:nvSpPr>
          <p:cNvPr id="39942" name="Rectangle 5"/>
          <p:cNvSpPr>
            <a:spLocks noChangeArrowheads="1"/>
          </p:cNvSpPr>
          <p:nvPr/>
        </p:nvSpPr>
        <p:spPr bwMode="auto">
          <a:xfrm>
            <a:off x="0" y="3276600"/>
            <a:ext cx="1646238" cy="639763"/>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charset="0"/>
                <a:cs typeface="Times New Roman" charset="0"/>
              </a:rPr>
              <a:t> </a:t>
            </a:r>
            <a:endParaRPr lang="en-US" sz="1200">
              <a:latin typeface="Times New Roman" charset="0"/>
              <a:cs typeface="Times New Roman" charset="0"/>
            </a:endParaRPr>
          </a:p>
          <a:p>
            <a:endParaRPr lang="en-US" sz="2400">
              <a:latin typeface="Times New Roman"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11680"/>
            <a:ext cx="5434013" cy="123348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3962400" y="3456465"/>
            <a:ext cx="3100090" cy="3081494"/>
          </a:xfrm>
          <a:prstGeom prst="rect">
            <a:avLst/>
          </a:prstGeom>
          <a:noFill/>
          <a:ln w="9525">
            <a:noFill/>
            <a:miter lim="800000"/>
            <a:headEnd/>
            <a:tailEnd/>
          </a:ln>
        </p:spPr>
      </p:pic>
      <p:sp>
        <p:nvSpPr>
          <p:cNvPr id="40963" name="Rectangle 2"/>
          <p:cNvSpPr>
            <a:spLocks noGrp="1" noChangeArrowheads="1"/>
          </p:cNvSpPr>
          <p:nvPr>
            <p:ph type="title"/>
          </p:nvPr>
        </p:nvSpPr>
        <p:spPr/>
        <p:txBody>
          <a:bodyPr>
            <a:normAutofit/>
          </a:bodyPr>
          <a:lstStyle/>
          <a:p>
            <a:pPr eaLnBrk="1" hangingPunct="1"/>
            <a:r>
              <a:rPr lang="en-US" sz="3200" noProof="1"/>
              <a:t>The break Statement</a:t>
            </a:r>
            <a:endParaRPr lang="en-US" sz="3200" dirty="0"/>
          </a:p>
        </p:txBody>
      </p:sp>
      <p:sp>
        <p:nvSpPr>
          <p:cNvPr id="40964" name="Rectangle 3"/>
          <p:cNvSpPr>
            <a:spLocks noGrp="1" noChangeArrowheads="1"/>
          </p:cNvSpPr>
          <p:nvPr>
            <p:ph sz="quarter" idx="1"/>
          </p:nvPr>
        </p:nvSpPr>
        <p:spPr/>
        <p:txBody>
          <a:bodyPr/>
          <a:lstStyle/>
          <a:p>
            <a:pPr eaLnBrk="1" hangingPunct="1"/>
            <a:r>
              <a:rPr lang="en-US" b="1" dirty="0">
                <a:solidFill>
                  <a:srgbClr val="00487E"/>
                </a:solidFill>
                <a:latin typeface="Courier New" pitchFamily="49" charset="0"/>
                <a:cs typeface="Courier New" pitchFamily="49" charset="0"/>
              </a:rPr>
              <a:t>break</a:t>
            </a:r>
          </a:p>
          <a:p>
            <a:pPr lvl="1" eaLnBrk="1" hangingPunct="1"/>
            <a:r>
              <a:rPr lang="en-US" dirty="0"/>
              <a:t>Causes immediate exit from </a:t>
            </a:r>
            <a:br>
              <a:rPr lang="en-US" dirty="0"/>
            </a:br>
            <a:r>
              <a:rPr lang="en-US" dirty="0"/>
              <a:t>a </a:t>
            </a:r>
            <a:r>
              <a:rPr lang="en-US" b="1" dirty="0">
                <a:latin typeface="Courier New" pitchFamily="49" charset="0"/>
              </a:rPr>
              <a:t>while</a:t>
            </a:r>
            <a:r>
              <a:rPr lang="en-US" dirty="0"/>
              <a:t>, </a:t>
            </a:r>
            <a:r>
              <a:rPr lang="en-US" b="1" dirty="0">
                <a:latin typeface="Courier New" pitchFamily="49" charset="0"/>
              </a:rPr>
              <a:t>for</a:t>
            </a:r>
            <a:r>
              <a:rPr lang="en-US" dirty="0"/>
              <a:t>, </a:t>
            </a:r>
            <a:r>
              <a:rPr lang="en-US" b="1" dirty="0">
                <a:latin typeface="Courier New" pitchFamily="49" charset="0"/>
              </a:rPr>
              <a:t>do/while</a:t>
            </a:r>
            <a:r>
              <a:rPr lang="en-US" dirty="0"/>
              <a:t> or </a:t>
            </a:r>
            <a:r>
              <a:rPr lang="en-US" b="1" dirty="0">
                <a:latin typeface="Courier New" pitchFamily="49" charset="0"/>
              </a:rPr>
              <a:t>switch</a:t>
            </a:r>
            <a:r>
              <a:rPr lang="en-US" dirty="0"/>
              <a:t> structure</a:t>
            </a:r>
          </a:p>
          <a:p>
            <a:pPr lvl="1" eaLnBrk="1" hangingPunct="1"/>
            <a:r>
              <a:rPr lang="en-US" b="1" dirty="0">
                <a:solidFill>
                  <a:srgbClr val="FF0000"/>
                </a:solidFill>
              </a:rPr>
              <a:t>We will use the break statement </a:t>
            </a:r>
            <a:br>
              <a:rPr lang="en-US" b="1" dirty="0">
                <a:solidFill>
                  <a:srgbClr val="FF0000"/>
                </a:solidFill>
              </a:rPr>
            </a:br>
            <a:r>
              <a:rPr lang="en-US" b="1" dirty="0">
                <a:solidFill>
                  <a:srgbClr val="FF0000"/>
                </a:solidFill>
              </a:rPr>
              <a:t>only to exit the switch structure!</a:t>
            </a:r>
          </a:p>
        </p:txBody>
      </p:sp>
      <p:pic>
        <p:nvPicPr>
          <p:cNvPr id="20482" name="Picture 2" descr="http://www.technoexam.com/c-language-lecture-study-notes-tutorials-material/c-images/break-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312" y="4175204"/>
            <a:ext cx="1480185" cy="161353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649638"/>
            <a:ext cx="1038225"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3452736" y="2763300"/>
            <a:ext cx="3100464" cy="3079516"/>
          </a:xfrm>
          <a:prstGeom prst="rect">
            <a:avLst/>
          </a:prstGeom>
          <a:noFill/>
          <a:ln w="9525">
            <a:noFill/>
            <a:miter lim="800000"/>
            <a:headEnd/>
            <a:tailEnd/>
          </a:ln>
        </p:spPr>
      </p:pic>
      <p:sp>
        <p:nvSpPr>
          <p:cNvPr id="40963" name="Rectangle 2"/>
          <p:cNvSpPr>
            <a:spLocks noGrp="1" noChangeArrowheads="1"/>
          </p:cNvSpPr>
          <p:nvPr>
            <p:ph type="title"/>
          </p:nvPr>
        </p:nvSpPr>
        <p:spPr/>
        <p:txBody>
          <a:bodyPr>
            <a:normAutofit/>
          </a:bodyPr>
          <a:lstStyle/>
          <a:p>
            <a:pPr eaLnBrk="1" hangingPunct="1"/>
            <a:r>
              <a:rPr lang="en-US" sz="3200" noProof="1"/>
              <a:t>The continue Statement</a:t>
            </a:r>
            <a:endParaRPr lang="en-US" sz="3200" dirty="0"/>
          </a:p>
        </p:txBody>
      </p:sp>
      <p:sp>
        <p:nvSpPr>
          <p:cNvPr id="40964" name="Rectangle 3"/>
          <p:cNvSpPr>
            <a:spLocks noGrp="1" noChangeArrowheads="1"/>
          </p:cNvSpPr>
          <p:nvPr>
            <p:ph sz="quarter" idx="1"/>
          </p:nvPr>
        </p:nvSpPr>
        <p:spPr/>
        <p:txBody>
          <a:bodyPr/>
          <a:lstStyle/>
          <a:p>
            <a:r>
              <a:rPr lang="en-US" b="1" dirty="0">
                <a:solidFill>
                  <a:srgbClr val="00487E"/>
                </a:solidFill>
                <a:latin typeface="Courier New" pitchFamily="49" charset="0"/>
                <a:cs typeface="Courier New" pitchFamily="49" charset="0"/>
              </a:rPr>
              <a:t>continue</a:t>
            </a:r>
            <a:endParaRPr lang="en-US" b="1" dirty="0">
              <a:solidFill>
                <a:srgbClr val="0070C0"/>
              </a:solidFill>
              <a:latin typeface="Courier New" pitchFamily="49" charset="0"/>
            </a:endParaRPr>
          </a:p>
          <a:p>
            <a:pPr lvl="1"/>
            <a:r>
              <a:rPr lang="en-US" dirty="0"/>
              <a:t>Control passes to the next iteration</a:t>
            </a:r>
          </a:p>
          <a:p>
            <a:pPr lvl="1"/>
            <a:r>
              <a:rPr lang="en-US" b="1" dirty="0">
                <a:solidFill>
                  <a:srgbClr val="FF0000"/>
                </a:solidFill>
              </a:rPr>
              <a:t>We will not use the continue statement!</a:t>
            </a:r>
          </a:p>
        </p:txBody>
      </p:sp>
      <p:sp>
        <p:nvSpPr>
          <p:cNvPr id="40965" name="Text Box 4"/>
          <p:cNvSpPr txBox="1">
            <a:spLocks noChangeArrowheads="1"/>
          </p:cNvSpPr>
          <p:nvPr/>
        </p:nvSpPr>
        <p:spPr bwMode="auto">
          <a:xfrm>
            <a:off x="6248400" y="5867400"/>
            <a:ext cx="2362200" cy="274638"/>
          </a:xfrm>
          <a:prstGeom prst="rect">
            <a:avLst/>
          </a:prstGeom>
          <a:noFill/>
          <a:ln w="9525">
            <a:noFill/>
            <a:miter lim="800000"/>
            <a:headEnd/>
            <a:tailEnd/>
          </a:ln>
        </p:spPr>
        <p:txBody>
          <a:bodyPr>
            <a:spAutoFit/>
          </a:bodyPr>
          <a:lstStyle/>
          <a:p>
            <a:pPr>
              <a:spcBef>
                <a:spcPct val="50000"/>
              </a:spcBef>
            </a:pPr>
            <a:endParaRPr lang="en-US" sz="1200">
              <a:solidFill>
                <a:srgbClr val="000000"/>
              </a:solidFill>
              <a:latin typeface="Times New Roman" charset="0"/>
              <a:cs typeface="Times New Roman" charset="0"/>
            </a:endParaRPr>
          </a:p>
        </p:txBody>
      </p:sp>
      <p:sp>
        <p:nvSpPr>
          <p:cNvPr id="2" name="AutoShape 2" descr="data:image/jpg;base64,/9j/4AAQSkZJRgABAQAAAQABAAD/2wCEAAkGBhASEBUSEhQVFRAVFBUVFREUFBQVFBUVFRUXFRUVFxYYJyceGBkkGRcVHy8gJDMpLCwuGB49NjMqNScsLCsBCQoKBQUFDQUFDSkYEhgpKSkpKSkpKSkpKSkpKSkpKSkpKSkpKSkpKSkpKSkpKSkpKSkpKSkpKSkpKSkpKSkpKf/AABEIAJsAlAMBIgACEQEDEQH/xAAbAAEAAgMBAQAAAAAAAAAAAAAAAQUDBAYHAv/EAD0QAAIBAwMCAgcGAwYHAAAAAAECAwAEEQUSIRMxBkEUIjJRYXGBByM1QnSzVJTUM1JykaGjJUNTYnOSk//EABQBAQAAAAAAAAAAAAAAAAAAAAD/xAAUEQEAAAAAAAAAAAAAAAAAAAAA/9oADAMBAAIRAxEAPwD3GlKg0E0rza81O/EMeoW8SJJci32Qm9uJo3afGxWhaIKvD8lWQDbnPFejQBgoDkF8DcVBUE45IUkkDPlk/M0H3Wvf3qQxPLIcRxozueThUUsxwO/ANV/i+SdbC5a3LLcLC7xlQGbcq7gApBznGMfGvN9S8W3VykqbpOlcxXlxHH0zj0JbO5hQE485kjf3/ep76D1OPV4TbrcbwIGRZA5yBscAqcd+QRUW+sRSTy26nMsAjaRSDgCYMUwexyEbt7q8oOtalaWpSOV2/wCC21zGOkuIZRJHDsQAf9MnIbJyCeO1XWtahcW13q00IYNs0teosZkMaHqrLKE/OUUk4+VB6VmtWLVI2meBTmRFVnABwm72QzdgxHO3vjnzFc/9nWptPas5uTdKJnCSlRuVMKQjOFVZGGeWUYGcc7cnL4HJK3Zf+0OoXW/6OFj/ANoR/TFB0uaZrz+28R3D3twvWkF1G8yxaX0cRyRRq3SdpSpKmRhnqBsDIGDiqKy8W6i6Aw3DyBm0/qySQgej3U1wI7i1CBVzGEOSCSVwPW9bNB66TWhZ65BI21H9bfLHtIIJaEgSAZ9xI5+NeeXfiG7iLwT3U0dql7NFJqIjQzIot4ZYU4QooaSRxu2/lA86jwTfXHUtoUkk6M8+sGWTphGYiRGikIK+o3rswGB37UHpkmoRKoYuu0uI8g5G8tsC8ee7itjNeXaAtza2LMk0zu+sdNi4U/dm/McjABR7aklj7+2K+dT8V3wuJ1SWQXCemq1kIQUit4oJmtrlX2ZLM6x85IbfjHFB6lmtW21OJ5ZIgfvYtu9CCDhxlWGfaU4IBHGVI7g1xng7Vr1ryKOeVpUn0uC7bdGqLHMXCFU2jjKnJBJJPIwOKttRLDWbPYBza3nW9/TD25jP/wBCQPm1B1FKgVNAqDU1BoKPwfCrabZbgDi1tmGQDgiFMEZ7H41e1S+Cvw2z/SW37KVdUEGoAr5uJwiM7Z2qCxwCxwBk4AyScDsOa5n7MrFo9Nhd/wC2nBnmfdv3ySncXLZIJK7e1B1OKYqaUEYrVh0uJJnmUESSACTBO1yoAVmXsWAGM98cVt0oIxTFTSgjFMVNKCMUxU0oIxWrBpcaSvMB97IFDOSSdq52oM+yoJY4HmxNbdKBSlKBUGpqDQU3gr8Ns/0lt+ylXVUvgr8Ns/0lt+ylXVBBqj8G6DJZWwtmZGjjdxCVDA9EtuQSZ7uMkEjjgVe1G6gmlQWoWoJpUZpuoJpUA0LUE0pUA0E0pSgUpSgUpSgVBqag0FN4K/DbP9JbfspV1VL4K/DbP9JbfspV1QY7iBXRkcZRlKsp7FWGCD9DWnougW1pGYraJYoyxYqgwCxABJ+OAP8AKrClBV6d4ZtIJZZoYUSaYkyyKPWcltxyfmc0k8M2jXS3bQobpRhZiPXAwV4+hI+tWM0m1S2CQAThQSTgZwAO5+FVuseIEt4VlKSOZGRI4UX715HGVQK2ADgHOcYwc0H1rPhm0uyhuYUl6ZLJvGdpOMkf+o/yrNq2jwXURhuI1kiYglG7Eqcj/UVNxqaRwGebMaLHvcNglBjJUhc5YdsDOT2zWWxuDJGrlGjLAHpvjeufJsZAPwoFjYxwxrFEoSJFCoijAUDsBWnf+GbSeeO4lhR54sdORhlkwdwx8jzVnSgVWab4ZtLeaWaGFEmmJMsij1nJYsc/U5qzqvOroLn0dgyu0ZkjYgbJApAcKf7ykrkHBwwIyM4CwpQUoFKUoFKUoFQamoNBTeCvw2z/AElt+ylXVUvgr8Ns/wBJbfspV1QKUpQVniUS+h3HR3db0ebp7Pb6nTbZt/7t2MfGuP1Tw1Lcx6O0ouDKjQi4xJKpQeiuXd9pG1+phS3fkjzxXoRFMUHM/aGp9C3f8tLi1kl/8MdzG0hPwCgk/AGr3UIpHhZYZBHIy+pLsEgU+TbCQG+WazvGGBBAKkYIIyCDwQR5ivi1tUjQIgCoowqjsB7h8KDX0e1njhVJ5uvMM7phGsQbJJGEUkDAwO9a+hafdxb/AEm5FwWYFMQJAEXnj1Sd3lyfdVtUZoKmDT7sXbytchrUjCWvQRSpwOTNks3YnGB3+FV/ibLXumqh+8FxLIff0VtpUkJ+G54xn3sK6YGsCWMYkaUKOqwCl/zFV7LnyHwoM4qaUoFKUoFKUoFY5w20hSA2DtLAsAccEqCCRnyyPmKyUoOa0vRNRggigS5tikUaRqWspdxCKFBOLgDOAK2fRNT/AIm1/kpv6mrzFKCj9E1P+Jtf5Kb+pp6Jqf8AE2v8lN/U1eUoKP0TU/4m1/kpv6mrmANtG4gvgbiAVBOOSFJJAz5ZPzNfdKCv8QaylpazXLgssMbOVXu20cAe7JwM+Vc3P4m1CKJFlS09KnlSKAxyStChkWRx1uN3ATAK+2TxtrsZYlZSrAMrAhlIBBBGCCD3BHlVTF4M09YHt1tYBA53PGI12sfIn4jyPl5UHGSfaXfMJFigg6kVncXDszyGPda3MkEmzGC6MIzt7YJ5PFZtI1y9n1qJg6LaTaZFciD7wkJJIvfnb1g7EbsY2jGM812qeHLRRhYIgOibfARQOixy0XH5CecVmg0iBHV0jRXWJYVYKAViU5WMHyUHnFB5rp/2jXRt0Ftb26AaW99hmkCII53R0AHLAqvHbBPJxV1a/aHJJAZhGgze2Vuqktnp3SW7knn2x1m7ccCupi8NWajasEYXotBgIAOixLNF/gJJOPjWu3grTjKsxtYeqgQK/TXcoix08HyK7VwfgKCj8JeNLq8uN3ThFjIshjYNIJkKMVVX3eq7sAWKp7AHrHkV18hk3pjZ08NvzndnjZtPbHtZz8K0bLwtZQztcxW8SXDghpVQBjuILdveQM1ttp8ZmExGZFQopJOFDEFtq9gTgZPfAHlQbVKUoFKUoFKUoFKUoPiWVVUsxCqASWJAAAGSST2GK19N1a3uELwSxzIDtLxSJIoIAJBKkjOCOPjWzIgYEEAggggjIIPBBBrDZ2EUS7IkSNM52oqouT3OF4zQYrTW7aWR4o54nljz1I0kRnTBwd6qcrzxzR9btlnFuZ4hcMMrAZUEpGCciPO48Ant5Vkt9OiRmdI0R3OXZUVWY98sQMnue/vqDpsJkEvTTrAYEuxd4GMYD4zjmg+NR1u2t9vXmih3khOrIke4jGQu4jJ5Hb3ist/qMMCGSaRIoxgGSR1RBk4GWYgDmou9OilKmSNHKnKl0Vtp45XI4PA7e6vq6so5VKSIrocZR1DKccjIPFB9Wt3HKiyRurxsMq6MGVgfMMOCPlWvd63bRSJFLNFHLJjpxvIiu+TgbFJy3PHFbUMKooVQFVQAFUAAAdgAOAKwzadE7rI0aNInsOyKWX/CxGR9KDZrStNbtpZHiinikljz1I0lRnTBwdyqcrzxzW6a1rbToo2Z0jRXc5dlRVZznOWIGWPJ70GzSlKBSlKBSlKBSlKBSlKBSsdxFuRl3MpZSNy4DLkYyucjI7itLRNKa3jKGee4JYt1LhldxkAbQVVRt493maCxpVVp2itFNJKbm4lEhJEUroY4stuxGqqCB5ck8CkuiM10tx6TcBVGPRg6C3bgjLLt3E859ruBQWtKqta0VrjZi4uINhJIgdE6mccPuVsjjyx3NZ9W08zxGMTSwkkHqwMqyDBzgFgwwe3ag3qVr6famOJIy7yFVA6khDSNj8zEAAn5AVpahorSzxyi5uIxHjMMTosUmGz94CpY+7gjigtaUNVWmaK0U0spuLiUSEkRSuhijy27EaqoIHlyTwKC1pSlApSlApSlApSlApSlBr6hfxwRPNKwWKNSzsc8KO5wOT9K+7W7SVFkjYPG6hldSCrKeQQR3FZDXI/ZR+FQKOY03pFJ26sQkbZLt7pu/unkUHX0pSgUpSgUpSgUpSgUpSgUpSgUpSgUpSgUpSg19Qs+rE8e9496lepEwWRM/mUkEA/Q18aVpkVtBHBENsUSKiD4KMcnzPmT5k1t0oFKUoFKUoFKUoFKUoFKUoFKUoFKUoP/2Q=="/>
          <p:cNvSpPr>
            <a:spLocks noChangeAspect="1" noChangeArrowheads="1"/>
          </p:cNvSpPr>
          <p:nvPr/>
        </p:nvSpPr>
        <p:spPr bwMode="auto">
          <a:xfrm>
            <a:off x="76200" y="-719138"/>
            <a:ext cx="1409700"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ASEBUSEhQVFRAVFBUVFREUFBQVFBUVFRUXFRUVFxYYJyceGBkkGRcVHy8gJDMpLCwuGB49NjMqNScsLCsBCQoKBQUFDQUFDSkYEhgpKSkpKSkpKSkpKSkpKSkpKSkpKSkpKSkpKSkpKSkpKSkpKSkpKSkpKSkpKSkpKSkpKf/AABEIAJsAlAMBIgACEQEDEQH/xAAbAAEAAgMBAQAAAAAAAAAAAAAAAQUDBAYHAv/EAD0QAAIBAwMCAgcGAwYHAAAAAAECAwAEEQUSIRMxBkEUIjJRYXGBByM1QnSzVJTUM1JykaGjJUNTYnOSk//EABQBAQAAAAAAAAAAAAAAAAAAAAD/xAAUEQEAAAAAAAAAAAAAAAAAAAAA/9oADAMBAAIRAxEAPwD3GlKg0E0rza81O/EMeoW8SJJci32Qm9uJo3afGxWhaIKvD8lWQDbnPFejQBgoDkF8DcVBUE45IUkkDPlk/M0H3Wvf3qQxPLIcRxozueThUUsxwO/ANV/i+SdbC5a3LLcLC7xlQGbcq7gApBznGMfGvN9S8W3VykqbpOlcxXlxHH0zj0JbO5hQE485kjf3/ep76D1OPV4TbrcbwIGRZA5yBscAqcd+QRUW+sRSTy26nMsAjaRSDgCYMUwexyEbt7q8oOtalaWpSOV2/wCC21zGOkuIZRJHDsQAf9MnIbJyCeO1XWtahcW13q00IYNs0teosZkMaHqrLKE/OUUk4+VB6VmtWLVI2meBTmRFVnABwm72QzdgxHO3vjnzFc/9nWptPas5uTdKJnCSlRuVMKQjOFVZGGeWUYGcc7cnL4HJK3Zf+0OoXW/6OFj/ANoR/TFB0uaZrz+28R3D3twvWkF1G8yxaX0cRyRRq3SdpSpKmRhnqBsDIGDiqKy8W6i6Aw3DyBm0/qySQgej3U1wI7i1CBVzGEOSCSVwPW9bNB66TWhZ65BI21H9bfLHtIIJaEgSAZ9xI5+NeeXfiG7iLwT3U0dql7NFJqIjQzIot4ZYU4QooaSRxu2/lA86jwTfXHUtoUkk6M8+sGWTphGYiRGikIK+o3rswGB37UHpkmoRKoYuu0uI8g5G8tsC8ee7itjNeXaAtza2LMk0zu+sdNi4U/dm/McjABR7aklj7+2K+dT8V3wuJ1SWQXCemq1kIQUit4oJmtrlX2ZLM6x85IbfjHFB6lmtW21OJ5ZIgfvYtu9CCDhxlWGfaU4IBHGVI7g1xng7Vr1ryKOeVpUn0uC7bdGqLHMXCFU2jjKnJBJJPIwOKttRLDWbPYBza3nW9/TD25jP/wBCQPm1B1FKgVNAqDU1BoKPwfCrabZbgDi1tmGQDgiFMEZ7H41e1S+Cvw2z/SW37KVdUEGoAr5uJwiM7Z2qCxwCxwBk4AyScDsOa5n7MrFo9Nhd/wC2nBnmfdv3ySncXLZIJK7e1B1OKYqaUEYrVh0uJJnmUESSACTBO1yoAVmXsWAGM98cVt0oIxTFTSgjFMVNKCMUxU0oIxWrBpcaSvMB97IFDOSSdq52oM+yoJY4HmxNbdKBSlKBUGpqDQU3gr8Ns/0lt+ylXVUvgr8Ns/0lt+ylXVBBqj8G6DJZWwtmZGjjdxCVDA9EtuQSZ7uMkEjjgVe1G6gmlQWoWoJpUZpuoJpUA0LUE0pUA0E0pSgUpSgUpSgVBqag0FN4K/DbP9JbfspV1VL4K/DbP9JbfspV1QY7iBXRkcZRlKsp7FWGCD9DWnougW1pGYraJYoyxYqgwCxABJ+OAP8AKrClBV6d4ZtIJZZoYUSaYkyyKPWcltxyfmc0k8M2jXS3bQobpRhZiPXAwV4+hI+tWM0m1S2CQAThQSTgZwAO5+FVuseIEt4VlKSOZGRI4UX715HGVQK2ADgHOcYwc0H1rPhm0uyhuYUl6ZLJvGdpOMkf+o/yrNq2jwXURhuI1kiYglG7Eqcj/UVNxqaRwGebMaLHvcNglBjJUhc5YdsDOT2zWWxuDJGrlGjLAHpvjeufJsZAPwoFjYxwxrFEoSJFCoijAUDsBWnf+GbSeeO4lhR54sdORhlkwdwx8jzVnSgVWab4ZtLeaWaGFEmmJMsij1nJYsc/U5qzqvOroLn0dgyu0ZkjYgbJApAcKf7ykrkHBwwIyM4CwpQUoFKUoFKUoFQamoNBTeCvw2z/AElt+ylXVUvgr8Ns/wBJbfspV1QKUpQVniUS+h3HR3db0ebp7Pb6nTbZt/7t2MfGuP1Tw1Lcx6O0ouDKjQi4xJKpQeiuXd9pG1+phS3fkjzxXoRFMUHM/aGp9C3f8tLi1kl/8MdzG0hPwCgk/AGr3UIpHhZYZBHIy+pLsEgU+TbCQG+WazvGGBBAKkYIIyCDwQR5ivi1tUjQIgCoowqjsB7h8KDX0e1njhVJ5uvMM7phGsQbJJGEUkDAwO9a+hafdxb/AEm5FwWYFMQJAEXnj1Sd3lyfdVtUZoKmDT7sXbytchrUjCWvQRSpwOTNks3YnGB3+FV/ibLXumqh+8FxLIff0VtpUkJ+G54xn3sK6YGsCWMYkaUKOqwCl/zFV7LnyHwoM4qaUoFKUoFKUoFY5w20hSA2DtLAsAccEqCCRnyyPmKyUoOa0vRNRggigS5tikUaRqWspdxCKFBOLgDOAK2fRNT/AIm1/kpv6mrzFKCj9E1P+Jtf5Kb+pp6Jqf8AE2v8lN/U1eUoKP0TU/4m1/kpv6mrmANtG4gvgbiAVBOOSFJJAz5ZPzNfdKCv8QaylpazXLgssMbOVXu20cAe7JwM+Vc3P4m1CKJFlS09KnlSKAxyStChkWRx1uN3ATAK+2TxtrsZYlZSrAMrAhlIBBBGCCD3BHlVTF4M09YHt1tYBA53PGI12sfIn4jyPl5UHGSfaXfMJFigg6kVncXDszyGPda3MkEmzGC6MIzt7YJ5PFZtI1y9n1qJg6LaTaZFciD7wkJJIvfnb1g7EbsY2jGM812qeHLRRhYIgOibfARQOixy0XH5CecVmg0iBHV0jRXWJYVYKAViU5WMHyUHnFB5rp/2jXRt0Ftb26AaW99hmkCII53R0AHLAqvHbBPJxV1a/aHJJAZhGgze2Vuqktnp3SW7knn2x1m7ccCupi8NWajasEYXotBgIAOixLNF/gJJOPjWu3grTjKsxtYeqgQK/TXcoix08HyK7VwfgKCj8JeNLq8uN3ThFjIshjYNIJkKMVVX3eq7sAWKp7AHrHkV18hk3pjZ08NvzndnjZtPbHtZz8K0bLwtZQztcxW8SXDghpVQBjuILdveQM1ttp8ZmExGZFQopJOFDEFtq9gTgZPfAHlQbVKUoFKUoFKUoFKUoPiWVVUsxCqASWJAAAGSST2GK19N1a3uELwSxzIDtLxSJIoIAJBKkjOCOPjWzIgYEEAggggjIIPBBBrDZ2EUS7IkSNM52oqouT3OF4zQYrTW7aWR4o54nljz1I0kRnTBwd6qcrzxzR9btlnFuZ4hcMMrAZUEpGCciPO48Ant5Vkt9OiRmdI0R3OXZUVWY98sQMnue/vqDpsJkEvTTrAYEuxd4GMYD4zjmg+NR1u2t9vXmih3khOrIke4jGQu4jJ5Hb3ist/qMMCGSaRIoxgGSR1RBk4GWYgDmou9OilKmSNHKnKl0Vtp45XI4PA7e6vq6so5VKSIrocZR1DKccjIPFB9Wt3HKiyRurxsMq6MGVgfMMOCPlWvd63bRSJFLNFHLJjpxvIiu+TgbFJy3PHFbUMKooVQFVQAFUAAAdgAOAKwzadE7rI0aNInsOyKWX/CxGR9KDZrStNbtpZHiinikljz1I0lRnTBwdyqcrzxzW6a1rbToo2Z0jRXc5dlRVZznOWIGWPJ70GzSlKBSlKBSlKBSlKBSlKBSsdxFuRl3MpZSNy4DLkYyucjI7itLRNKa3jKGee4JYt1LhldxkAbQVVRt493maCxpVVp2itFNJKbm4lEhJEUroY4stuxGqqCB5ck8CkuiM10tx6TcBVGPRg6C3bgjLLt3E859ruBQWtKqta0VrjZi4uINhJIgdE6mccPuVsjjyx3NZ9W08zxGMTSwkkHqwMqyDBzgFgwwe3ag3qVr6famOJIy7yFVA6khDSNj8zEAAn5AVpahorSzxyi5uIxHjMMTosUmGz94CpY+7gjigtaUNVWmaK0U0spuLiUSEkRSuhijy27EaqoIHlyTwKC1pSlApSlApSlApSlApSlBr6hfxwRPNKwWKNSzsc8KO5wOT9K+7W7SVFkjYPG6hldSCrKeQQR3FZDXI/ZR+FQKOY03pFJ26sQkbZLt7pu/unkUHX0pSgUpSgUpSgUpSgUpSgUpSgUpSgUpSgUpSg19Qs+rE8e9496lepEwWRM/mUkEA/Q18aVpkVtBHBENsUSKiD4KMcnzPmT5k1t0oFKUoFKUoFKUoFKUoFKUoFKUoFKUoP/2Q=="/>
          <p:cNvSpPr>
            <a:spLocks noChangeAspect="1" noChangeArrowheads="1"/>
          </p:cNvSpPr>
          <p:nvPr/>
        </p:nvSpPr>
        <p:spPr bwMode="auto">
          <a:xfrm>
            <a:off x="228600" y="-566738"/>
            <a:ext cx="1409700"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hASEBUSEhQVFRAVFBUVFREUFBQVFBUVFRUXFRUVFxYYJyceGBkkGRcVHy8gJDMpLCwuGB49NjMqNScsLCsBCQoKBQUFDQUFDSkYEhgpKSkpKSkpKSkpKSkpKSkpKSkpKSkpKSkpKSkpKSkpKSkpKSkpKSkpKSkpKSkpKSkpKf/AABEIAJsAlAMBIgACEQEDEQH/xAAbAAEAAgMBAQAAAAAAAAAAAAAAAQUDBAYHAv/EAD0QAAIBAwMCAgcGAwYHAAAAAAECAwAEEQUSIRMxBkEUIjJRYXGBByM1QnSzVJTUM1JykaGjJUNTYnOSk//EABQBAQAAAAAAAAAAAAAAAAAAAAD/xAAUEQEAAAAAAAAAAAAAAAAAAAAA/9oADAMBAAIRAxEAPwD3GlKg0E0rza81O/EMeoW8SJJci32Qm9uJo3afGxWhaIKvD8lWQDbnPFejQBgoDkF8DcVBUE45IUkkDPlk/M0H3Wvf3qQxPLIcRxozueThUUsxwO/ANV/i+SdbC5a3LLcLC7xlQGbcq7gApBznGMfGvN9S8W3VykqbpOlcxXlxHH0zj0JbO5hQE485kjf3/ep76D1OPV4TbrcbwIGRZA5yBscAqcd+QRUW+sRSTy26nMsAjaRSDgCYMUwexyEbt7q8oOtalaWpSOV2/wCC21zGOkuIZRJHDsQAf9MnIbJyCeO1XWtahcW13q00IYNs0teosZkMaHqrLKE/OUUk4+VB6VmtWLVI2meBTmRFVnABwm72QzdgxHO3vjnzFc/9nWptPas5uTdKJnCSlRuVMKQjOFVZGGeWUYGcc7cnL4HJK3Zf+0OoXW/6OFj/ANoR/TFB0uaZrz+28R3D3twvWkF1G8yxaX0cRyRRq3SdpSpKmRhnqBsDIGDiqKy8W6i6Aw3DyBm0/qySQgej3U1wI7i1CBVzGEOSCSVwPW9bNB66TWhZ65BI21H9bfLHtIIJaEgSAZ9xI5+NeeXfiG7iLwT3U0dql7NFJqIjQzIot4ZYU4QooaSRxu2/lA86jwTfXHUtoUkk6M8+sGWTphGYiRGikIK+o3rswGB37UHpkmoRKoYuu0uI8g5G8tsC8ee7itjNeXaAtza2LMk0zu+sdNi4U/dm/McjABR7aklj7+2K+dT8V3wuJ1SWQXCemq1kIQUit4oJmtrlX2ZLM6x85IbfjHFB6lmtW21OJ5ZIgfvYtu9CCDhxlWGfaU4IBHGVI7g1xng7Vr1ryKOeVpUn0uC7bdGqLHMXCFU2jjKnJBJJPIwOKttRLDWbPYBza3nW9/TD25jP/wBCQPm1B1FKgVNAqDU1BoKPwfCrabZbgDi1tmGQDgiFMEZ7H41e1S+Cvw2z/SW37KVdUEGoAr5uJwiM7Z2qCxwCxwBk4AyScDsOa5n7MrFo9Nhd/wC2nBnmfdv3ySncXLZIJK7e1B1OKYqaUEYrVh0uJJnmUESSACTBO1yoAVmXsWAGM98cVt0oIxTFTSgjFMVNKCMUxU0oIxWrBpcaSvMB97IFDOSSdq52oM+yoJY4HmxNbdKBSlKBUGpqDQU3gr8Ns/0lt+ylXVUvgr8Ns/0lt+ylXVBBqj8G6DJZWwtmZGjjdxCVDA9EtuQSZ7uMkEjjgVe1G6gmlQWoWoJpUZpuoJpUA0LUE0pUA0E0pSgUpSgUpSgVBqag0FN4K/DbP9JbfspV1VL4K/DbP9JbfspV1QY7iBXRkcZRlKsp7FWGCD9DWnougW1pGYraJYoyxYqgwCxABJ+OAP8AKrClBV6d4ZtIJZZoYUSaYkyyKPWcltxyfmc0k8M2jXS3bQobpRhZiPXAwV4+hI+tWM0m1S2CQAThQSTgZwAO5+FVuseIEt4VlKSOZGRI4UX715HGVQK2ADgHOcYwc0H1rPhm0uyhuYUl6ZLJvGdpOMkf+o/yrNq2jwXURhuI1kiYglG7Eqcj/UVNxqaRwGebMaLHvcNglBjJUhc5YdsDOT2zWWxuDJGrlGjLAHpvjeufJsZAPwoFjYxwxrFEoSJFCoijAUDsBWnf+GbSeeO4lhR54sdORhlkwdwx8jzVnSgVWab4ZtLeaWaGFEmmJMsij1nJYsc/U5qzqvOroLn0dgyu0ZkjYgbJApAcKf7ykrkHBwwIyM4CwpQUoFKUoFKUoFQamoNBTeCvw2z/AElt+ylXVUvgr8Ns/wBJbfspV1QKUpQVniUS+h3HR3db0ebp7Pb6nTbZt/7t2MfGuP1Tw1Lcx6O0ouDKjQi4xJKpQeiuXd9pG1+phS3fkjzxXoRFMUHM/aGp9C3f8tLi1kl/8MdzG0hPwCgk/AGr3UIpHhZYZBHIy+pLsEgU+TbCQG+WazvGGBBAKkYIIyCDwQR5ivi1tUjQIgCoowqjsB7h8KDX0e1njhVJ5uvMM7phGsQbJJGEUkDAwO9a+hafdxb/AEm5FwWYFMQJAEXnj1Sd3lyfdVtUZoKmDT7sXbytchrUjCWvQRSpwOTNks3YnGB3+FV/ibLXumqh+8FxLIff0VtpUkJ+G54xn3sK6YGsCWMYkaUKOqwCl/zFV7LnyHwoM4qaUoFKUoFKUoFY5w20hSA2DtLAsAccEqCCRnyyPmKyUoOa0vRNRggigS5tikUaRqWspdxCKFBOLgDOAK2fRNT/AIm1/kpv6mrzFKCj9E1P+Jtf5Kb+pp6Jqf8AE2v8lN/U1eUoKP0TU/4m1/kpv6mrmANtG4gvgbiAVBOOSFJJAz5ZPzNfdKCv8QaylpazXLgssMbOVXu20cAe7JwM+Vc3P4m1CKJFlS09KnlSKAxyStChkWRx1uN3ATAK+2TxtrsZYlZSrAMrAhlIBBBGCCD3BHlVTF4M09YHt1tYBA53PGI12sfIn4jyPl5UHGSfaXfMJFigg6kVncXDszyGPda3MkEmzGC6MIzt7YJ5PFZtI1y9n1qJg6LaTaZFciD7wkJJIvfnb1g7EbsY2jGM812qeHLRRhYIgOibfARQOixy0XH5CecVmg0iBHV0jRXWJYVYKAViU5WMHyUHnFB5rp/2jXRt0Ftb26AaW99hmkCII53R0AHLAqvHbBPJxV1a/aHJJAZhGgze2Vuqktnp3SW7knn2x1m7ccCupi8NWajasEYXotBgIAOixLNF/gJJOPjWu3grTjKsxtYeqgQK/TXcoix08HyK7VwfgKCj8JeNLq8uN3ThFjIshjYNIJkKMVVX3eq7sAWKp7AHrHkV18hk3pjZ08NvzndnjZtPbHtZz8K0bLwtZQztcxW8SXDghpVQBjuILdveQM1ttp8ZmExGZFQopJOFDEFtq9gTgZPfAHlQbVKUoFKUoFKUoFKUoPiWVVUsxCqASWJAAAGSST2GK19N1a3uELwSxzIDtLxSJIoIAJBKkjOCOPjWzIgYEEAggggjIIPBBBrDZ2EUS7IkSNM52oqouT3OF4zQYrTW7aWR4o54nljz1I0kRnTBwd6qcrzxzR9btlnFuZ4hcMMrAZUEpGCciPO48Ant5Vkt9OiRmdI0R3OXZUVWY98sQMnue/vqDpsJkEvTTrAYEuxd4GMYD4zjmg+NR1u2t9vXmih3khOrIke4jGQu4jJ5Hb3ist/qMMCGSaRIoxgGSR1RBk4GWYgDmou9OilKmSNHKnKl0Vtp45XI4PA7e6vq6so5VKSIrocZR1DKccjIPFB9Wt3HKiyRurxsMq6MGVgfMMOCPlWvd63bRSJFLNFHLJjpxvIiu+TgbFJy3PHFbUMKooVQFVQAFUAAAdgAOAKwzadE7rI0aNInsOyKWX/CxGR9KDZrStNbtpZHiinikljz1I0lRnTBwdyqcrzxzW6a1rbToo2Z0jRXc5dlRVZznOWIGWPJ70GzSlKBSlKBSlKBSlKBSlKBSsdxFuRl3MpZSNy4DLkYyucjI7itLRNKa3jKGee4JYt1LhldxkAbQVVRt493maCxpVVp2itFNJKbm4lEhJEUroY4stuxGqqCB5ck8CkuiM10tx6TcBVGPRg6C3bgjLLt3E859ruBQWtKqta0VrjZi4uINhJIgdE6mccPuVsjjyx3NZ9W08zxGMTSwkkHqwMqyDBzgFgwwe3ag3qVr6famOJIy7yFVA6khDSNj8zEAAn5AVpahorSzxyi5uIxHjMMTosUmGz94CpY+7gjigtaUNVWmaK0U0spuLiUSEkRSuhijy27EaqoIHlyTwKC1pSlApSlApSlApSlApSlBr6hfxwRPNKwWKNSzsc8KO5wOT9K+7W7SVFkjYPG6hldSCrKeQQR3FZDXI/ZR+FQKOY03pFJ26sQkbZLt7pu/unkUHX0pSgUpSgUpSgUpSgUpSgUpSgUpSgUpSgUpSg19Qs+rE8e9496lepEwWRM/mUkEA/Q18aVpkVtBHBENsUSKiD4KMcnzPmT5k1t0oFKUoFKUoFKUoFKUoFKUoFKUoFKUoP/2Q=="/>
          <p:cNvSpPr>
            <a:spLocks noChangeAspect="1" noChangeArrowheads="1"/>
          </p:cNvSpPr>
          <p:nvPr/>
        </p:nvSpPr>
        <p:spPr bwMode="auto">
          <a:xfrm>
            <a:off x="381000" y="-414338"/>
            <a:ext cx="1409700"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4" name="Picture 8" descr="http://3.bp.blogspot.com/_ynkoLGkpwXY/Sy4Q-fuBvXI/AAAAAAAAAF4/Ho_L3AWVbXo/s320/while_continu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701" y="3456432"/>
            <a:ext cx="1543404" cy="161848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764" y="4038600"/>
            <a:ext cx="14097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078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sz="quarter" idx="1"/>
          </p:nvPr>
        </p:nvSpPr>
        <p:spPr>
          <a:xfrm>
            <a:off x="914400" y="1447800"/>
            <a:ext cx="7772400" cy="5029200"/>
          </a:xfrm>
        </p:spPr>
        <p:txBody>
          <a:bodyPr>
            <a:normAutofit lnSpcReduction="10000"/>
          </a:bodyPr>
          <a:lstStyle/>
          <a:p>
            <a:r>
              <a:rPr lang="en-US" dirty="0">
                <a:cs typeface="Tahoma" pitchFamily="34" charset="0"/>
              </a:rPr>
              <a:t>One solution is to copy and paste the necessary lines of code.  Consider the following modification:</a:t>
            </a:r>
          </a:p>
          <a:p>
            <a:endParaRPr lang="en-US" dirty="0">
              <a:cs typeface="Tahoma" pitchFamily="34" charset="0"/>
            </a:endParaRPr>
          </a:p>
          <a:p>
            <a:endParaRPr lang="en-US" dirty="0">
              <a:cs typeface="Tahoma" pitchFamily="34" charset="0"/>
            </a:endParaRPr>
          </a:p>
          <a:p>
            <a:endParaRPr lang="en-US" dirty="0">
              <a:cs typeface="Tahoma" pitchFamily="34" charset="0"/>
            </a:endParaRPr>
          </a:p>
          <a:p>
            <a:endParaRPr lang="en-US" dirty="0">
              <a:cs typeface="Tahoma" pitchFamily="34" charset="0"/>
            </a:endParaRPr>
          </a:p>
          <a:p>
            <a:endParaRPr lang="en-US" dirty="0">
              <a:cs typeface="Tahoma" pitchFamily="34" charset="0"/>
            </a:endParaRPr>
          </a:p>
          <a:p>
            <a:endParaRPr lang="en-US" dirty="0">
              <a:cs typeface="Tahoma" pitchFamily="34" charset="0"/>
            </a:endParaRPr>
          </a:p>
          <a:p>
            <a:endParaRPr lang="en-US" dirty="0">
              <a:cs typeface="Tahoma" pitchFamily="34" charset="0"/>
            </a:endParaRPr>
          </a:p>
          <a:p>
            <a:r>
              <a:rPr lang="en-US" dirty="0">
                <a:cs typeface="Tahoma" pitchFamily="34" charset="0"/>
              </a:rPr>
              <a:t>What if you wanted to process four sets? </a:t>
            </a:r>
            <a:br>
              <a:rPr lang="en-US" dirty="0">
                <a:cs typeface="Tahoma" pitchFamily="34" charset="0"/>
              </a:rPr>
            </a:br>
            <a:r>
              <a:rPr lang="en-US" dirty="0">
                <a:cs typeface="Tahoma" pitchFamily="34" charset="0"/>
              </a:rPr>
              <a:t>Five? Six?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9" y="2331720"/>
            <a:ext cx="5129213" cy="281463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eaLnBrk="1" hangingPunct="1"/>
            <a:r>
              <a:rPr lang="en-US" dirty="0"/>
              <a:t>Looping Subtasks</a:t>
            </a:r>
          </a:p>
        </p:txBody>
      </p:sp>
      <p:sp>
        <p:nvSpPr>
          <p:cNvPr id="4100" name="Rectangle 3"/>
          <p:cNvSpPr>
            <a:spLocks noGrp="1" noChangeArrowheads="1"/>
          </p:cNvSpPr>
          <p:nvPr>
            <p:ph sz="quarter" idx="1"/>
          </p:nvPr>
        </p:nvSpPr>
        <p:spPr/>
        <p:txBody>
          <a:bodyPr/>
          <a:lstStyle/>
          <a:p>
            <a:pPr eaLnBrk="1" hangingPunct="1"/>
            <a:r>
              <a:rPr lang="en-US" dirty="0"/>
              <a:t>We will examine some basic algorithms that use the </a:t>
            </a:r>
            <a:r>
              <a:rPr lang="en-US" dirty="0">
                <a:latin typeface="Courier New" charset="0"/>
                <a:ea typeface="Courier New" charset="0"/>
                <a:cs typeface="Courier New" charset="0"/>
              </a:rPr>
              <a:t>while</a:t>
            </a:r>
            <a:r>
              <a:rPr lang="en-US" dirty="0"/>
              <a:t> and </a:t>
            </a:r>
            <a:r>
              <a:rPr lang="en-US" dirty="0">
                <a:latin typeface="Courier New" charset="0"/>
                <a:ea typeface="Courier New" charset="0"/>
                <a:cs typeface="Courier New" charset="0"/>
              </a:rPr>
              <a:t>if</a:t>
            </a:r>
            <a:r>
              <a:rPr lang="en-US" dirty="0"/>
              <a:t> constructs.  These subtasks include </a:t>
            </a:r>
          </a:p>
          <a:p>
            <a:pPr lvl="1" eaLnBrk="1" hangingPunct="1"/>
            <a:r>
              <a:rPr lang="en-US" dirty="0"/>
              <a:t>Reading unknown quantity of data</a:t>
            </a:r>
          </a:p>
          <a:p>
            <a:pPr lvl="1" eaLnBrk="1" hangingPunct="1"/>
            <a:r>
              <a:rPr lang="en-US" dirty="0"/>
              <a:t>Counting things</a:t>
            </a:r>
          </a:p>
          <a:p>
            <a:pPr lvl="1" eaLnBrk="1" hangingPunct="1"/>
            <a:r>
              <a:rPr lang="en-US" dirty="0"/>
              <a:t>Accumulating (summing) totals</a:t>
            </a:r>
          </a:p>
          <a:p>
            <a:pPr lvl="1" eaLnBrk="1" hangingPunct="1"/>
            <a:r>
              <a:rPr lang="en-US" dirty="0"/>
              <a:t>Searching for specific values</a:t>
            </a:r>
          </a:p>
          <a:p>
            <a:pPr lvl="1" eaLnBrk="1" hangingPunct="1"/>
            <a:r>
              <a:rPr lang="en-US" dirty="0"/>
              <a:t>Finding extreme values</a:t>
            </a:r>
          </a:p>
          <a:p>
            <a:pPr lvl="1" eaLnBrk="1" hangingPunct="1"/>
            <a:endParaRPr lang="en-US" dirty="0"/>
          </a:p>
        </p:txBody>
      </p:sp>
    </p:spTree>
    <p:extLst>
      <p:ext uri="{BB962C8B-B14F-4D97-AF65-F5344CB8AC3E}">
        <p14:creationId xmlns:p14="http://schemas.microsoft.com/office/powerpoint/2010/main" val="29324689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14400" y="-76200"/>
            <a:ext cx="7772400" cy="1143000"/>
          </a:xfrm>
        </p:spPr>
        <p:txBody>
          <a:bodyPr>
            <a:normAutofit/>
          </a:bodyPr>
          <a:lstStyle/>
          <a:p>
            <a:pPr eaLnBrk="1" hangingPunct="1"/>
            <a:r>
              <a:rPr lang="en-US" dirty="0"/>
              <a:t>Looping Subtasks</a:t>
            </a:r>
          </a:p>
        </p:txBody>
      </p:sp>
      <p:sp>
        <p:nvSpPr>
          <p:cNvPr id="5124" name="Rectangle 3"/>
          <p:cNvSpPr>
            <a:spLocks noGrp="1" noChangeArrowheads="1"/>
          </p:cNvSpPr>
          <p:nvPr>
            <p:ph sz="quarter" idx="1"/>
          </p:nvPr>
        </p:nvSpPr>
        <p:spPr>
          <a:xfrm>
            <a:off x="914400" y="1066800"/>
            <a:ext cx="7772400" cy="5410200"/>
          </a:xfrm>
        </p:spPr>
        <p:txBody>
          <a:bodyPr>
            <a:normAutofit/>
          </a:bodyPr>
          <a:lstStyle/>
          <a:p>
            <a:pPr eaLnBrk="1" hangingPunct="1"/>
            <a:r>
              <a:rPr lang="en-US" sz="2400" dirty="0"/>
              <a:t>Examples will be based upon common models:</a:t>
            </a:r>
            <a:br>
              <a:rPr lang="en-US" sz="2400" dirty="0"/>
            </a:br>
            <a:r>
              <a:rPr lang="en-US" sz="2400" dirty="0"/>
              <a:t>    Priming Read                      or            Input Count</a:t>
            </a:r>
          </a:p>
          <a:p>
            <a:pPr eaLnBrk="1" hangingPunct="1"/>
            <a:endParaRPr lang="en-US" sz="2400" dirty="0"/>
          </a:p>
          <a:p>
            <a:pPr marL="0" indent="0">
              <a:buNone/>
            </a:pPr>
            <a:endParaRPr lang="en-US" sz="2400" dirty="0"/>
          </a:p>
          <a:p>
            <a:pPr eaLnBrk="1" hangingPunct="1"/>
            <a:endParaRPr lang="en-US" sz="2400" dirty="0"/>
          </a:p>
          <a:p>
            <a:pPr eaLnBrk="1" hangingPunct="1"/>
            <a:endParaRPr lang="en-US" sz="2400" dirty="0"/>
          </a:p>
          <a:p>
            <a:pPr eaLnBrk="1" hangingPunct="1"/>
            <a:endParaRPr lang="en-US" sz="2400" dirty="0"/>
          </a:p>
          <a:p>
            <a:pPr eaLnBrk="1" hangingPunct="1"/>
            <a:r>
              <a:rPr lang="en-US" sz="2400" dirty="0"/>
              <a:t>The type of state that must be maintained by the program depends on the nature of the problem and can include:</a:t>
            </a:r>
          </a:p>
          <a:p>
            <a:pPr lvl="1" eaLnBrk="1" hangingPunct="1">
              <a:spcBef>
                <a:spcPct val="0"/>
              </a:spcBef>
              <a:spcAft>
                <a:spcPts val="600"/>
              </a:spcAft>
            </a:pPr>
            <a:r>
              <a:rPr lang="en-US" sz="1800" i="1" dirty="0"/>
              <a:t>indicator (true/false) variables</a:t>
            </a:r>
          </a:p>
          <a:p>
            <a:pPr lvl="1" eaLnBrk="1" hangingPunct="1">
              <a:spcBef>
                <a:spcPct val="0"/>
              </a:spcBef>
              <a:spcAft>
                <a:spcPts val="600"/>
              </a:spcAft>
            </a:pPr>
            <a:r>
              <a:rPr lang="en-US" sz="1800" i="1" dirty="0"/>
              <a:t>counter variables</a:t>
            </a:r>
          </a:p>
          <a:p>
            <a:pPr lvl="1" eaLnBrk="1" hangingPunct="1">
              <a:spcBef>
                <a:spcPct val="0"/>
              </a:spcBef>
              <a:spcAft>
                <a:spcPts val="600"/>
              </a:spcAft>
            </a:pPr>
            <a:r>
              <a:rPr lang="en-US" sz="1800" i="1" dirty="0"/>
              <a:t>sum variables</a:t>
            </a:r>
          </a:p>
          <a:p>
            <a:pPr lvl="1" eaLnBrk="1" hangingPunct="1">
              <a:spcBef>
                <a:spcPct val="0"/>
              </a:spcBef>
              <a:spcAft>
                <a:spcPts val="600"/>
              </a:spcAft>
            </a:pPr>
            <a:r>
              <a:rPr lang="en-US" sz="1800" i="1" dirty="0"/>
              <a:t>previous input value variables</a:t>
            </a:r>
          </a:p>
          <a:p>
            <a:pPr lvl="1" eaLnBrk="1" hangingPunct="1">
              <a:spcBef>
                <a:spcPct val="0"/>
              </a:spcBef>
              <a:spcAft>
                <a:spcPts val="600"/>
              </a:spcAft>
            </a:pPr>
            <a:endParaRPr lang="en-US" sz="2000" dirty="0"/>
          </a:p>
        </p:txBody>
      </p:sp>
      <p:sp>
        <p:nvSpPr>
          <p:cNvPr id="2" name="TextBox 1"/>
          <p:cNvSpPr txBox="1"/>
          <p:nvPr/>
        </p:nvSpPr>
        <p:spPr>
          <a:xfrm>
            <a:off x="990600" y="1905000"/>
            <a:ext cx="3556615" cy="2139047"/>
          </a:xfrm>
          <a:prstGeom prst="rect">
            <a:avLst/>
          </a:prstGeom>
          <a:noFill/>
          <a:ln>
            <a:solidFill>
              <a:srgbClr val="FF9933"/>
            </a:solidFill>
          </a:ln>
        </p:spPr>
        <p:txBody>
          <a:bodyPr wrap="none" rtlCol="0">
            <a:spAutoFit/>
          </a:bodyPr>
          <a:lstStyle/>
          <a:p>
            <a:pPr marL="7938" lvl="1">
              <a:spcBef>
                <a:spcPct val="0"/>
              </a:spcBef>
              <a:spcAft>
                <a:spcPts val="600"/>
              </a:spcAft>
            </a:pPr>
            <a:r>
              <a:rPr lang="en-US" i="1" dirty="0"/>
              <a:t>Initialize program state</a:t>
            </a:r>
          </a:p>
          <a:p>
            <a:pPr marL="7938" lvl="1">
              <a:spcBef>
                <a:spcPct val="0"/>
              </a:spcBef>
              <a:spcAft>
                <a:spcPts val="600"/>
              </a:spcAft>
            </a:pPr>
            <a:r>
              <a:rPr lang="en-US" i="1" dirty="0"/>
              <a:t>Read the first value (priming read)</a:t>
            </a:r>
          </a:p>
          <a:p>
            <a:pPr marL="7938" lvl="1">
              <a:spcBef>
                <a:spcPct val="0"/>
              </a:spcBef>
              <a:spcAft>
                <a:spcPts val="600"/>
              </a:spcAft>
            </a:pPr>
            <a:r>
              <a:rPr lang="en-US" i="1" dirty="0"/>
              <a:t>While (data exists)</a:t>
            </a:r>
          </a:p>
          <a:p>
            <a:pPr marL="7938" lvl="1">
              <a:spcBef>
                <a:spcPct val="0"/>
              </a:spcBef>
              <a:spcAft>
                <a:spcPts val="600"/>
              </a:spcAft>
            </a:pPr>
            <a:r>
              <a:rPr lang="en-US" i="1" dirty="0"/>
              <a:t>      update program state as needed</a:t>
            </a:r>
          </a:p>
          <a:p>
            <a:pPr marL="7938" lvl="1">
              <a:spcBef>
                <a:spcPct val="0"/>
              </a:spcBef>
              <a:spcAft>
                <a:spcPts val="600"/>
              </a:spcAft>
            </a:pPr>
            <a:r>
              <a:rPr lang="en-US" i="1" dirty="0"/>
              <a:t>      read next value(s)</a:t>
            </a:r>
          </a:p>
          <a:p>
            <a:pPr marL="7938" lvl="1">
              <a:spcBef>
                <a:spcPct val="0"/>
              </a:spcBef>
              <a:spcAft>
                <a:spcPts val="600"/>
              </a:spcAft>
            </a:pPr>
            <a:r>
              <a:rPr lang="en-US" i="1" dirty="0"/>
              <a:t>Output final state</a:t>
            </a:r>
          </a:p>
        </p:txBody>
      </p:sp>
      <p:sp>
        <p:nvSpPr>
          <p:cNvPr id="5" name="TextBox 4"/>
          <p:cNvSpPr txBox="1"/>
          <p:nvPr/>
        </p:nvSpPr>
        <p:spPr>
          <a:xfrm>
            <a:off x="5079692" y="1905000"/>
            <a:ext cx="3556615" cy="1431161"/>
          </a:xfrm>
          <a:prstGeom prst="rect">
            <a:avLst/>
          </a:prstGeom>
          <a:noFill/>
          <a:ln>
            <a:solidFill>
              <a:srgbClr val="FF9933"/>
            </a:solidFill>
          </a:ln>
        </p:spPr>
        <p:txBody>
          <a:bodyPr wrap="none" rtlCol="0">
            <a:spAutoFit/>
          </a:bodyPr>
          <a:lstStyle/>
          <a:p>
            <a:pPr marL="7938" lvl="1">
              <a:spcBef>
                <a:spcPct val="0"/>
              </a:spcBef>
              <a:spcAft>
                <a:spcPts val="600"/>
              </a:spcAft>
              <a:buNone/>
            </a:pPr>
            <a:r>
              <a:rPr lang="en-US" i="1" dirty="0"/>
              <a:t>Initialize program state</a:t>
            </a:r>
          </a:p>
          <a:p>
            <a:pPr marL="7938" lvl="1">
              <a:spcBef>
                <a:spcPct val="0"/>
              </a:spcBef>
              <a:spcAft>
                <a:spcPts val="600"/>
              </a:spcAft>
              <a:buNone/>
            </a:pPr>
            <a:r>
              <a:rPr lang="en-US" i="1" dirty="0"/>
              <a:t>While (input count OK)</a:t>
            </a:r>
          </a:p>
          <a:p>
            <a:pPr marL="7938" lvl="1">
              <a:spcBef>
                <a:spcPct val="0"/>
              </a:spcBef>
              <a:spcAft>
                <a:spcPts val="600"/>
              </a:spcAft>
              <a:buNone/>
            </a:pPr>
            <a:r>
              <a:rPr lang="en-US" i="1" dirty="0"/>
              <a:t>      update program state as needed</a:t>
            </a:r>
          </a:p>
          <a:p>
            <a:pPr marL="7938" lvl="1">
              <a:spcBef>
                <a:spcPct val="0"/>
              </a:spcBef>
              <a:spcAft>
                <a:spcPts val="600"/>
              </a:spcAft>
              <a:buNone/>
            </a:pPr>
            <a:r>
              <a:rPr lang="en-US" i="1" dirty="0"/>
              <a:t>Output final state</a:t>
            </a:r>
          </a:p>
        </p:txBody>
      </p:sp>
    </p:spTree>
    <p:extLst>
      <p:ext uri="{BB962C8B-B14F-4D97-AF65-F5344CB8AC3E}">
        <p14:creationId xmlns:p14="http://schemas.microsoft.com/office/powerpoint/2010/main" val="15646579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Counter-Controlled Repetition</a:t>
            </a:r>
          </a:p>
        </p:txBody>
      </p:sp>
      <p:sp>
        <p:nvSpPr>
          <p:cNvPr id="3" name="Content Placeholder 2"/>
          <p:cNvSpPr>
            <a:spLocks noGrp="1"/>
          </p:cNvSpPr>
          <p:nvPr>
            <p:ph sz="quarter" idx="1"/>
          </p:nvPr>
        </p:nvSpPr>
        <p:spPr/>
        <p:txBody>
          <a:bodyPr/>
          <a:lstStyle/>
          <a:p>
            <a:r>
              <a:rPr lang="en-US" dirty="0"/>
              <a:t>Number of items is known before loop</a:t>
            </a:r>
          </a:p>
          <a:p>
            <a:endParaRPr lang="en-US" dirty="0"/>
          </a:p>
          <a:p>
            <a:endParaRPr lang="en-US" dirty="0"/>
          </a:p>
          <a:p>
            <a:endParaRPr lang="en-US" dirty="0"/>
          </a:p>
          <a:p>
            <a:endParaRPr lang="en-US" dirty="0"/>
          </a:p>
          <a:p>
            <a:pPr>
              <a:lnSpc>
                <a:spcPct val="90000"/>
              </a:lnSpc>
              <a:spcBef>
                <a:spcPct val="35000"/>
              </a:spcBef>
            </a:pPr>
            <a:r>
              <a:rPr lang="en-US" dirty="0"/>
              <a:t>Suppose the problem becomes:  </a:t>
            </a:r>
          </a:p>
          <a:p>
            <a:pPr lvl="1">
              <a:lnSpc>
                <a:spcPct val="90000"/>
              </a:lnSpc>
              <a:spcBef>
                <a:spcPct val="35000"/>
              </a:spcBef>
              <a:buNone/>
            </a:pPr>
            <a:r>
              <a:rPr lang="en-US" dirty="0"/>
              <a:t>	</a:t>
            </a:r>
            <a:r>
              <a:rPr lang="en-US" i="1" dirty="0"/>
              <a:t>Develop a class-averaging program that will process an arbitrary number of grade scores each time the program is run.</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100763" cy="1833563"/>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6400800" y="5091347"/>
            <a:ext cx="1638299" cy="1681987"/>
          </a:xfrm>
          <a:prstGeom prst="rect">
            <a:avLst/>
          </a:prstGeom>
          <a:noFill/>
        </p:spPr>
      </p:pic>
    </p:spTree>
    <p:extLst>
      <p:ext uri="{BB962C8B-B14F-4D97-AF65-F5344CB8AC3E}">
        <p14:creationId xmlns:p14="http://schemas.microsoft.com/office/powerpoint/2010/main" val="2509439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noProof="1"/>
              <a:t>Sentinel-Controlled Repetition</a:t>
            </a:r>
            <a:endParaRPr lang="en-US"/>
          </a:p>
        </p:txBody>
      </p:sp>
      <p:sp>
        <p:nvSpPr>
          <p:cNvPr id="20484" name="Rectangle 3"/>
          <p:cNvSpPr>
            <a:spLocks noGrp="1" noChangeArrowheads="1"/>
          </p:cNvSpPr>
          <p:nvPr>
            <p:ph sz="quarter" idx="1"/>
          </p:nvPr>
        </p:nvSpPr>
        <p:spPr>
          <a:xfrm>
            <a:off x="914400" y="1447800"/>
            <a:ext cx="6553200" cy="4572000"/>
          </a:xfrm>
        </p:spPr>
        <p:txBody>
          <a:bodyPr/>
          <a:lstStyle/>
          <a:p>
            <a:pPr eaLnBrk="1" hangingPunct="1">
              <a:lnSpc>
                <a:spcPct val="90000"/>
              </a:lnSpc>
              <a:spcBef>
                <a:spcPct val="35000"/>
              </a:spcBef>
            </a:pPr>
            <a:r>
              <a:rPr lang="en-US" dirty="0"/>
              <a:t>One way to handle an arbitrary number of input values is to have the user enter a special value to indicate the end of input.</a:t>
            </a:r>
          </a:p>
          <a:p>
            <a:pPr eaLnBrk="1" hangingPunct="1">
              <a:lnSpc>
                <a:spcPct val="90000"/>
              </a:lnSpc>
              <a:spcBef>
                <a:spcPct val="35000"/>
              </a:spcBef>
            </a:pPr>
            <a:r>
              <a:rPr lang="en-US" dirty="0"/>
              <a:t>Such a value is a sentinel value.</a:t>
            </a:r>
          </a:p>
          <a:p>
            <a:pPr lvl="1" eaLnBrk="1" hangingPunct="1">
              <a:lnSpc>
                <a:spcPct val="90000"/>
              </a:lnSpc>
            </a:pPr>
            <a:r>
              <a:rPr lang="en-US" dirty="0"/>
              <a:t>Indicates end of valid input</a:t>
            </a:r>
          </a:p>
          <a:p>
            <a:pPr lvl="1" eaLnBrk="1" hangingPunct="1">
              <a:lnSpc>
                <a:spcPct val="90000"/>
              </a:lnSpc>
            </a:pPr>
            <a:r>
              <a:rPr lang="en-US" dirty="0"/>
              <a:t>Loop ends when sentinel value is read</a:t>
            </a:r>
          </a:p>
          <a:p>
            <a:pPr lvl="1" eaLnBrk="1" hangingPunct="1">
              <a:lnSpc>
                <a:spcPct val="90000"/>
              </a:lnSpc>
            </a:pPr>
            <a:r>
              <a:rPr lang="en-US" dirty="0"/>
              <a:t>Must choose a sentinel value that cannot be confused with a regular input value.</a:t>
            </a:r>
          </a:p>
        </p:txBody>
      </p:sp>
      <p:sp>
        <p:nvSpPr>
          <p:cNvPr id="4" name="TextBox 3"/>
          <p:cNvSpPr txBox="1"/>
          <p:nvPr/>
        </p:nvSpPr>
        <p:spPr>
          <a:xfrm>
            <a:off x="8077200" y="3276600"/>
            <a:ext cx="418704" cy="2308324"/>
          </a:xfrm>
          <a:prstGeom prst="rect">
            <a:avLst/>
          </a:prstGeom>
          <a:noFill/>
          <a:ln>
            <a:solidFill>
              <a:schemeClr val="accent1"/>
            </a:solidFill>
            <a:prstDash val="dash"/>
          </a:ln>
        </p:spPr>
        <p:txBody>
          <a:bodyPr wrap="none" rtlCol="0">
            <a:spAutoFit/>
          </a:bodyPr>
          <a:lstStyle/>
          <a:p>
            <a:r>
              <a:rPr lang="en-US" dirty="0">
                <a:solidFill>
                  <a:srgbClr val="002060"/>
                </a:solidFill>
              </a:rPr>
              <a:t>25</a:t>
            </a:r>
          </a:p>
          <a:p>
            <a:r>
              <a:rPr lang="en-US" dirty="0">
                <a:solidFill>
                  <a:srgbClr val="002060"/>
                </a:solidFill>
              </a:rPr>
              <a:t>43</a:t>
            </a:r>
          </a:p>
          <a:p>
            <a:r>
              <a:rPr lang="en-US" dirty="0">
                <a:solidFill>
                  <a:srgbClr val="002060"/>
                </a:solidFill>
              </a:rPr>
              <a:t>67</a:t>
            </a:r>
          </a:p>
          <a:p>
            <a:r>
              <a:rPr lang="en-US" dirty="0">
                <a:solidFill>
                  <a:srgbClr val="002060"/>
                </a:solidFill>
              </a:rPr>
              <a:t>96</a:t>
            </a:r>
          </a:p>
          <a:p>
            <a:r>
              <a:rPr lang="en-US" dirty="0">
                <a:solidFill>
                  <a:srgbClr val="002060"/>
                </a:solidFill>
              </a:rPr>
              <a:t>12</a:t>
            </a:r>
          </a:p>
          <a:p>
            <a:r>
              <a:rPr lang="en-US" dirty="0">
                <a:solidFill>
                  <a:srgbClr val="002060"/>
                </a:solidFill>
              </a:rPr>
              <a:t>58</a:t>
            </a:r>
          </a:p>
          <a:p>
            <a:r>
              <a:rPr lang="en-US" dirty="0">
                <a:solidFill>
                  <a:srgbClr val="002060"/>
                </a:solidFill>
              </a:rPr>
              <a:t>44</a:t>
            </a:r>
          </a:p>
          <a:p>
            <a:r>
              <a:rPr lang="en-US" dirty="0">
                <a:solidFill>
                  <a:srgbClr val="FF0000"/>
                </a:solidFill>
              </a:rPr>
              <a:t>-1</a:t>
            </a:r>
          </a:p>
        </p:txBody>
      </p:sp>
      <p:pic>
        <p:nvPicPr>
          <p:cNvPr id="1026" name="Picture 2"/>
          <p:cNvPicPr>
            <a:picLocks noChangeAspect="1" noChangeArrowheads="1"/>
          </p:cNvPicPr>
          <p:nvPr/>
        </p:nvPicPr>
        <p:blipFill>
          <a:blip r:embed="rId3" cstate="print"/>
          <a:srcRect/>
          <a:stretch>
            <a:fillRect/>
          </a:stretch>
        </p:blipFill>
        <p:spPr bwMode="auto">
          <a:xfrm>
            <a:off x="6095422" y="5638800"/>
            <a:ext cx="1505527" cy="304800"/>
          </a:xfrm>
          <a:prstGeom prst="rect">
            <a:avLst/>
          </a:prstGeom>
          <a:noFill/>
          <a:ln w="9525">
            <a:noFill/>
            <a:miter lim="800000"/>
            <a:headEnd/>
            <a:tailEnd/>
          </a:ln>
        </p:spPr>
      </p:pic>
      <p:cxnSp>
        <p:nvCxnSpPr>
          <p:cNvPr id="7" name="Straight Arrow Connector 6"/>
          <p:cNvCxnSpPr>
            <a:stCxn id="1026" idx="3"/>
          </p:cNvCxnSpPr>
          <p:nvPr/>
        </p:nvCxnSpPr>
        <p:spPr>
          <a:xfrm flipV="1">
            <a:off x="7600949" y="5486400"/>
            <a:ext cx="552451" cy="30480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3530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sz="quarter" idx="1"/>
          </p:nvPr>
        </p:nvSpPr>
        <p:spPr>
          <a:xfrm>
            <a:off x="914400" y="1447800"/>
            <a:ext cx="7772400" cy="5029200"/>
          </a:xfrm>
        </p:spPr>
        <p:txBody>
          <a:bodyPr>
            <a:noAutofit/>
          </a:bodyPr>
          <a:lstStyle/>
          <a:p>
            <a:pPr eaLnBrk="1" hangingPunct="1">
              <a:lnSpc>
                <a:spcPct val="90000"/>
              </a:lnSpc>
              <a:spcBef>
                <a:spcPct val="35000"/>
              </a:spcBef>
            </a:pPr>
            <a:r>
              <a:rPr lang="en-US" sz="2400" dirty="0"/>
              <a:t>For sentinel-controlled loops</a:t>
            </a:r>
          </a:p>
          <a:p>
            <a:pPr marL="777240" lvl="1" indent="-457200" eaLnBrk="1" hangingPunct="1">
              <a:lnSpc>
                <a:spcPct val="90000"/>
              </a:lnSpc>
              <a:spcBef>
                <a:spcPct val="0"/>
              </a:spcBef>
              <a:spcAft>
                <a:spcPts val="600"/>
              </a:spcAft>
              <a:buFont typeface="+mj-lt"/>
              <a:buAutoNum type="arabicPeriod"/>
            </a:pPr>
            <a:r>
              <a:rPr lang="en-US" dirty="0"/>
              <a:t>Read before the loop (</a:t>
            </a:r>
            <a:r>
              <a:rPr lang="en-US" b="1" dirty="0"/>
              <a:t>priming read</a:t>
            </a:r>
            <a:r>
              <a:rPr lang="en-US" dirty="0"/>
              <a:t>)</a:t>
            </a:r>
          </a:p>
          <a:p>
            <a:pPr marL="777240" lvl="1" indent="-457200" eaLnBrk="1" hangingPunct="1">
              <a:lnSpc>
                <a:spcPct val="90000"/>
              </a:lnSpc>
              <a:spcBef>
                <a:spcPct val="0"/>
              </a:spcBef>
              <a:spcAft>
                <a:spcPts val="600"/>
              </a:spcAft>
              <a:buFont typeface="+mj-lt"/>
              <a:buAutoNum type="arabicPeriod"/>
            </a:pPr>
            <a:r>
              <a:rPr lang="en-US" dirty="0"/>
              <a:t>Test input to make sure it is not the sentinel value</a:t>
            </a:r>
          </a:p>
          <a:p>
            <a:pPr marL="777240" lvl="1" indent="-457200" eaLnBrk="1" hangingPunct="1">
              <a:lnSpc>
                <a:spcPct val="90000"/>
              </a:lnSpc>
              <a:spcBef>
                <a:spcPct val="0"/>
              </a:spcBef>
              <a:spcAft>
                <a:spcPts val="600"/>
              </a:spcAft>
              <a:buFont typeface="+mj-lt"/>
              <a:buAutoNum type="arabicPeriod"/>
            </a:pPr>
            <a:r>
              <a:rPr lang="en-US" dirty="0"/>
              <a:t>Process</a:t>
            </a:r>
          </a:p>
          <a:p>
            <a:pPr marL="777240" lvl="1" indent="-457200" eaLnBrk="1" hangingPunct="1">
              <a:lnSpc>
                <a:spcPct val="90000"/>
              </a:lnSpc>
              <a:spcBef>
                <a:spcPct val="0"/>
              </a:spcBef>
              <a:spcAft>
                <a:spcPts val="600"/>
              </a:spcAft>
              <a:buFont typeface="+mj-lt"/>
              <a:buAutoNum type="arabicPeriod"/>
            </a:pPr>
            <a:r>
              <a:rPr lang="en-US" dirty="0"/>
              <a:t>Read again at the bottom of the loop</a:t>
            </a:r>
          </a:p>
          <a:p>
            <a:pPr>
              <a:lnSpc>
                <a:spcPct val="90000"/>
              </a:lnSpc>
              <a:spcBef>
                <a:spcPct val="0"/>
              </a:spcBef>
              <a:spcAft>
                <a:spcPts val="600"/>
              </a:spcAft>
            </a:pPr>
            <a:r>
              <a:rPr lang="en-US" sz="2400" dirty="0"/>
              <a:t>Use the following model:</a:t>
            </a:r>
          </a:p>
          <a:p>
            <a:pPr lvl="2">
              <a:lnSpc>
                <a:spcPct val="90000"/>
              </a:lnSpc>
              <a:buNone/>
            </a:pPr>
            <a:r>
              <a:rPr lang="en-US" b="1" dirty="0">
                <a:solidFill>
                  <a:srgbClr val="0070C0"/>
                </a:solidFill>
                <a:latin typeface="Courier New" pitchFamily="49" charset="0"/>
                <a:cs typeface="Courier New" pitchFamily="49" charset="0"/>
              </a:rPr>
              <a:t>read before entering the loop</a:t>
            </a:r>
          </a:p>
          <a:p>
            <a:pPr lvl="2">
              <a:lnSpc>
                <a:spcPct val="90000"/>
              </a:lnSpc>
              <a:buNone/>
            </a:pPr>
            <a:r>
              <a:rPr lang="en-US" b="1" dirty="0">
                <a:solidFill>
                  <a:srgbClr val="0070C0"/>
                </a:solidFill>
                <a:latin typeface="Courier New" pitchFamily="49" charset="0"/>
                <a:cs typeface="Courier New" pitchFamily="49" charset="0"/>
              </a:rPr>
              <a:t>while (</a:t>
            </a:r>
            <a:r>
              <a:rPr lang="en-US" b="1" dirty="0" err="1">
                <a:solidFill>
                  <a:srgbClr val="0070C0"/>
                </a:solidFill>
                <a:latin typeface="Courier New" pitchFamily="49" charset="0"/>
                <a:cs typeface="Courier New" pitchFamily="49" charset="0"/>
              </a:rPr>
              <a:t>value_read</a:t>
            </a:r>
            <a:r>
              <a:rPr lang="en-US" b="1" dirty="0">
                <a:solidFill>
                  <a:srgbClr val="0070C0"/>
                </a:solidFill>
                <a:latin typeface="Courier New" pitchFamily="49" charset="0"/>
                <a:cs typeface="Courier New" pitchFamily="49" charset="0"/>
              </a:rPr>
              <a:t> != SENTINEL)</a:t>
            </a:r>
          </a:p>
          <a:p>
            <a:pPr lvl="2">
              <a:lnSpc>
                <a:spcPct val="90000"/>
              </a:lnSpc>
              <a:buNone/>
            </a:pPr>
            <a:r>
              <a:rPr lang="en-US" b="1" dirty="0">
                <a:solidFill>
                  <a:srgbClr val="0070C0"/>
                </a:solidFill>
                <a:latin typeface="Courier New" pitchFamily="49" charset="0"/>
                <a:cs typeface="Courier New" pitchFamily="49" charset="0"/>
              </a:rPr>
              <a:t>{</a:t>
            </a:r>
          </a:p>
          <a:p>
            <a:pPr lvl="2">
              <a:lnSpc>
                <a:spcPct val="90000"/>
              </a:lnSpc>
              <a:buNone/>
            </a:pPr>
            <a:r>
              <a:rPr lang="en-US" b="1" dirty="0">
                <a:solidFill>
                  <a:srgbClr val="0070C0"/>
                </a:solidFill>
                <a:latin typeface="Courier New" pitchFamily="49" charset="0"/>
                <a:cs typeface="Courier New" pitchFamily="49" charset="0"/>
              </a:rPr>
              <a:t>      // process</a:t>
            </a:r>
          </a:p>
          <a:p>
            <a:pPr lvl="2">
              <a:lnSpc>
                <a:spcPct val="90000"/>
              </a:lnSpc>
              <a:buNone/>
            </a:pPr>
            <a:r>
              <a:rPr lang="en-US" b="1" dirty="0">
                <a:solidFill>
                  <a:srgbClr val="0070C0"/>
                </a:solidFill>
                <a:latin typeface="Courier New" pitchFamily="49" charset="0"/>
                <a:cs typeface="Courier New" pitchFamily="49" charset="0"/>
              </a:rPr>
              <a:t>        …</a:t>
            </a:r>
          </a:p>
          <a:p>
            <a:pPr lvl="2">
              <a:lnSpc>
                <a:spcPct val="90000"/>
              </a:lnSpc>
              <a:buNone/>
            </a:pPr>
            <a:r>
              <a:rPr lang="en-US" b="1" dirty="0">
                <a:solidFill>
                  <a:srgbClr val="0070C0"/>
                </a:solidFill>
                <a:latin typeface="Courier New" pitchFamily="49" charset="0"/>
                <a:cs typeface="Courier New" pitchFamily="49" charset="0"/>
              </a:rPr>
              <a:t>      read at bottom of loop </a:t>
            </a:r>
          </a:p>
          <a:p>
            <a:pPr lvl="2">
              <a:lnSpc>
                <a:spcPct val="90000"/>
              </a:lnSpc>
              <a:buNone/>
            </a:pPr>
            <a:r>
              <a:rPr lang="en-US" b="1" dirty="0">
                <a:solidFill>
                  <a:srgbClr val="0070C0"/>
                </a:solidFill>
                <a:latin typeface="Courier New" pitchFamily="49" charset="0"/>
                <a:cs typeface="Courier New" pitchFamily="49" charset="0"/>
              </a:rPr>
              <a:t>             (before entering loop again)</a:t>
            </a:r>
          </a:p>
          <a:p>
            <a:pPr lvl="2">
              <a:lnSpc>
                <a:spcPct val="90000"/>
              </a:lnSpc>
              <a:buNone/>
            </a:pPr>
            <a:r>
              <a:rPr lang="en-US" b="1" dirty="0">
                <a:solidFill>
                  <a:srgbClr val="0070C0"/>
                </a:solidFill>
                <a:latin typeface="Courier New" pitchFamily="49" charset="0"/>
                <a:cs typeface="Courier New" pitchFamily="49" charset="0"/>
              </a:rPr>
              <a:t>}</a:t>
            </a:r>
          </a:p>
        </p:txBody>
      </p:sp>
      <p:sp>
        <p:nvSpPr>
          <p:cNvPr id="21507" name="Rectangle 2"/>
          <p:cNvSpPr>
            <a:spLocks noGrp="1" noChangeArrowheads="1"/>
          </p:cNvSpPr>
          <p:nvPr>
            <p:ph type="title"/>
          </p:nvPr>
        </p:nvSpPr>
        <p:spPr/>
        <p:txBody>
          <a:bodyPr/>
          <a:lstStyle/>
          <a:p>
            <a:pPr eaLnBrk="1" hangingPunct="1"/>
            <a:r>
              <a:rPr lang="en-US" noProof="1"/>
              <a:t>Sentinel-Controlled Priming Read</a:t>
            </a:r>
            <a:endParaRPr lang="en-US" dirty="0"/>
          </a:p>
        </p:txBody>
      </p:sp>
      <p:cxnSp>
        <p:nvCxnSpPr>
          <p:cNvPr id="3" name="Straight Arrow Connector 2"/>
          <p:cNvCxnSpPr/>
          <p:nvPr/>
        </p:nvCxnSpPr>
        <p:spPr>
          <a:xfrm flipH="1">
            <a:off x="685800" y="1981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 y="1981200"/>
            <a:ext cx="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5800" y="40386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3400" y="23622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 y="2362200"/>
            <a:ext cx="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 y="4343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81000" y="2819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000" y="2819400"/>
            <a:ext cx="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1000" y="48768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28600" y="31623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8600" y="3162300"/>
            <a:ext cx="0" cy="247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8600" y="56388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rot="1660271">
            <a:off x="6823762" y="1818466"/>
            <a:ext cx="558152" cy="2447023"/>
          </a:xfrm>
          <a:prstGeom prst="rightBrace">
            <a:avLst/>
          </a:prstGeom>
          <a:scene3d>
            <a:camera prst="orthographicFront">
              <a:rot lat="0" lon="0" rev="194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rot="19775313">
            <a:off x="6999360" y="3149681"/>
            <a:ext cx="647934" cy="369332"/>
          </a:xfrm>
          <a:prstGeom prst="rect">
            <a:avLst/>
          </a:prstGeom>
          <a:noFill/>
        </p:spPr>
        <p:txBody>
          <a:bodyPr wrap="none" rtlCol="0">
            <a:spAutoFit/>
          </a:bodyPr>
          <a:lstStyle/>
          <a:p>
            <a:r>
              <a:rPr lang="en-US" dirty="0">
                <a:solidFill>
                  <a:srgbClr val="C7781B"/>
                </a:solidFill>
              </a:rPr>
              <a:t>Loop</a:t>
            </a:r>
          </a:p>
        </p:txBody>
      </p:sp>
    </p:spTree>
    <p:extLst>
      <p:ext uri="{BB962C8B-B14F-4D97-AF65-F5344CB8AC3E}">
        <p14:creationId xmlns:p14="http://schemas.microsoft.com/office/powerpoint/2010/main" val="21202209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fontScale="90000"/>
          </a:bodyPr>
          <a:lstStyle/>
          <a:p>
            <a:r>
              <a:rPr lang="en-US" noProof="1"/>
              <a:t>Sentinel-Controlled Loop</a:t>
            </a:r>
            <a:br>
              <a:rPr lang="en-US" noProof="1"/>
            </a:br>
            <a:r>
              <a:rPr lang="en-US" noProof="1"/>
              <a:t>using Priming Read</a:t>
            </a:r>
            <a:endParaRPr lang="en-US" dirty="0"/>
          </a:p>
        </p:txBody>
      </p:sp>
      <p:sp>
        <p:nvSpPr>
          <p:cNvPr id="6" name="TextBox 5"/>
          <p:cNvSpPr txBox="1"/>
          <p:nvPr/>
        </p:nvSpPr>
        <p:spPr>
          <a:xfrm>
            <a:off x="2286000" y="1371600"/>
            <a:ext cx="418704" cy="2308324"/>
          </a:xfrm>
          <a:prstGeom prst="rect">
            <a:avLst/>
          </a:prstGeom>
          <a:noFill/>
          <a:ln>
            <a:solidFill>
              <a:schemeClr val="accent1"/>
            </a:solidFill>
            <a:prstDash val="dash"/>
          </a:ln>
        </p:spPr>
        <p:txBody>
          <a:bodyPr wrap="none" rtlCol="0">
            <a:spAutoFit/>
          </a:bodyPr>
          <a:lstStyle/>
          <a:p>
            <a:r>
              <a:rPr lang="en-US" dirty="0">
                <a:solidFill>
                  <a:srgbClr val="002060"/>
                </a:solidFill>
              </a:rPr>
              <a:t>25</a:t>
            </a:r>
          </a:p>
          <a:p>
            <a:r>
              <a:rPr lang="en-US" dirty="0">
                <a:solidFill>
                  <a:srgbClr val="002060"/>
                </a:solidFill>
              </a:rPr>
              <a:t>43</a:t>
            </a:r>
          </a:p>
          <a:p>
            <a:r>
              <a:rPr lang="en-US" dirty="0">
                <a:solidFill>
                  <a:srgbClr val="002060"/>
                </a:solidFill>
              </a:rPr>
              <a:t>67</a:t>
            </a:r>
          </a:p>
          <a:p>
            <a:r>
              <a:rPr lang="en-US" dirty="0">
                <a:solidFill>
                  <a:srgbClr val="002060"/>
                </a:solidFill>
              </a:rPr>
              <a:t>96</a:t>
            </a:r>
          </a:p>
          <a:p>
            <a:r>
              <a:rPr lang="en-US" dirty="0">
                <a:solidFill>
                  <a:srgbClr val="002060"/>
                </a:solidFill>
              </a:rPr>
              <a:t>12</a:t>
            </a:r>
          </a:p>
          <a:p>
            <a:r>
              <a:rPr lang="en-US" dirty="0">
                <a:solidFill>
                  <a:srgbClr val="002060"/>
                </a:solidFill>
              </a:rPr>
              <a:t>58</a:t>
            </a:r>
          </a:p>
          <a:p>
            <a:r>
              <a:rPr lang="en-US" dirty="0">
                <a:solidFill>
                  <a:srgbClr val="002060"/>
                </a:solidFill>
              </a:rPr>
              <a:t>44</a:t>
            </a:r>
          </a:p>
          <a:p>
            <a:r>
              <a:rPr lang="en-US" dirty="0">
                <a:solidFill>
                  <a:srgbClr val="FF0000"/>
                </a:solidFill>
              </a:rPr>
              <a:t>-1</a:t>
            </a:r>
          </a:p>
        </p:txBody>
      </p:sp>
      <p:pic>
        <p:nvPicPr>
          <p:cNvPr id="7" name="Picture 2"/>
          <p:cNvPicPr>
            <a:picLocks noChangeAspect="1" noChangeArrowheads="1"/>
          </p:cNvPicPr>
          <p:nvPr/>
        </p:nvPicPr>
        <p:blipFill>
          <a:blip r:embed="rId3" cstate="print"/>
          <a:srcRect/>
          <a:stretch>
            <a:fillRect/>
          </a:stretch>
        </p:blipFill>
        <p:spPr bwMode="auto">
          <a:xfrm>
            <a:off x="4285673" y="3048000"/>
            <a:ext cx="1505527" cy="304800"/>
          </a:xfrm>
          <a:prstGeom prst="rect">
            <a:avLst/>
          </a:prstGeom>
          <a:noFill/>
          <a:ln w="9525">
            <a:noFill/>
            <a:miter lim="800000"/>
            <a:headEnd/>
            <a:tailEnd/>
          </a:ln>
        </p:spPr>
      </p:pic>
      <p:cxnSp>
        <p:nvCxnSpPr>
          <p:cNvPr id="8" name="Straight Arrow Connector 7"/>
          <p:cNvCxnSpPr/>
          <p:nvPr/>
        </p:nvCxnSpPr>
        <p:spPr>
          <a:xfrm flipH="1">
            <a:off x="2738418" y="3200400"/>
            <a:ext cx="1562495" cy="30480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03904"/>
            <a:ext cx="6784181" cy="2350294"/>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1772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pPr eaLnBrk="1" hangingPunct="1"/>
            <a:r>
              <a:rPr lang="en-US"/>
              <a:t>Example of sentinel-controlled loop</a:t>
            </a:r>
          </a:p>
        </p:txBody>
      </p:sp>
      <p:pic>
        <p:nvPicPr>
          <p:cNvPr id="5" name="Picture 2"/>
          <p:cNvPicPr>
            <a:picLocks noChangeAspect="1" noChangeArrowheads="1"/>
          </p:cNvPicPr>
          <p:nvPr/>
        </p:nvPicPr>
        <p:blipFill>
          <a:blip r:embed="rId3" cstate="print"/>
          <a:srcRect/>
          <a:stretch>
            <a:fillRect/>
          </a:stretch>
        </p:blipFill>
        <p:spPr bwMode="auto">
          <a:xfrm>
            <a:off x="4151283" y="2453640"/>
            <a:ext cx="1505527" cy="304800"/>
          </a:xfrm>
          <a:prstGeom prst="rect">
            <a:avLst/>
          </a:prstGeom>
          <a:noFill/>
          <a:ln w="9525">
            <a:noFill/>
            <a:miter lim="800000"/>
            <a:headEnd/>
            <a:tailEnd/>
          </a:ln>
        </p:spPr>
      </p:pic>
      <p:cxnSp>
        <p:nvCxnSpPr>
          <p:cNvPr id="6" name="Straight Arrow Connector 5"/>
          <p:cNvCxnSpPr/>
          <p:nvPr/>
        </p:nvCxnSpPr>
        <p:spPr>
          <a:xfrm flipH="1">
            <a:off x="2895601" y="2590800"/>
            <a:ext cx="1295399" cy="7620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720" y="3128962"/>
            <a:ext cx="7667625" cy="296703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0" y="1394936"/>
            <a:ext cx="762000" cy="1477328"/>
          </a:xfrm>
          <a:prstGeom prst="rect">
            <a:avLst/>
          </a:prstGeom>
          <a:noFill/>
          <a:ln>
            <a:solidFill>
              <a:schemeClr val="accent1"/>
            </a:solidFill>
            <a:prstDash val="dash"/>
          </a:ln>
        </p:spPr>
        <p:txBody>
          <a:bodyPr wrap="square" rtlCol="0">
            <a:spAutoFit/>
          </a:bodyPr>
          <a:lstStyle/>
          <a:p>
            <a:r>
              <a:rPr lang="en-US" dirty="0">
                <a:solidFill>
                  <a:srgbClr val="002060"/>
                </a:solidFill>
              </a:rPr>
              <a:t>25 43</a:t>
            </a:r>
          </a:p>
          <a:p>
            <a:r>
              <a:rPr lang="en-US" dirty="0">
                <a:solidFill>
                  <a:srgbClr val="002060"/>
                </a:solidFill>
              </a:rPr>
              <a:t>67 96</a:t>
            </a:r>
          </a:p>
          <a:p>
            <a:r>
              <a:rPr lang="en-US" dirty="0">
                <a:solidFill>
                  <a:srgbClr val="002060"/>
                </a:solidFill>
              </a:rPr>
              <a:t>12 58</a:t>
            </a:r>
          </a:p>
          <a:p>
            <a:r>
              <a:rPr lang="en-US" dirty="0">
                <a:solidFill>
                  <a:srgbClr val="002060"/>
                </a:solidFill>
              </a:rPr>
              <a:t>44 99</a:t>
            </a:r>
          </a:p>
          <a:p>
            <a:r>
              <a:rPr lang="en-US" dirty="0">
                <a:solidFill>
                  <a:srgbClr val="FF0000"/>
                </a:solidFill>
              </a:rPr>
              <a:t>-1</a:t>
            </a:r>
          </a:p>
        </p:txBody>
      </p:sp>
    </p:spTree>
    <p:extLst>
      <p:ext uri="{BB962C8B-B14F-4D97-AF65-F5344CB8AC3E}">
        <p14:creationId xmlns:p14="http://schemas.microsoft.com/office/powerpoint/2010/main" val="146221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3200" dirty="0"/>
              <a:t>Processing an arbitrary number of pairs</a:t>
            </a:r>
          </a:p>
        </p:txBody>
      </p:sp>
      <p:sp>
        <p:nvSpPr>
          <p:cNvPr id="24580" name="Rectangle 3"/>
          <p:cNvSpPr>
            <a:spLocks noGrp="1" noChangeArrowheads="1"/>
          </p:cNvSpPr>
          <p:nvPr>
            <p:ph sz="quarter" idx="1"/>
          </p:nvPr>
        </p:nvSpPr>
        <p:spPr/>
        <p:txBody>
          <a:bodyPr/>
          <a:lstStyle/>
          <a:p>
            <a:pPr marL="533400" indent="-533400" eaLnBrk="1" hangingPunct="1">
              <a:spcBef>
                <a:spcPct val="0"/>
              </a:spcBef>
              <a:spcAft>
                <a:spcPts val="1200"/>
              </a:spcAft>
            </a:pPr>
            <a:r>
              <a:rPr lang="en-US" dirty="0">
                <a:cs typeface="Times New Roman" charset="0"/>
              </a:rPr>
              <a:t>Sometimes it is not possible </a:t>
            </a:r>
            <a:br>
              <a:rPr lang="en-US" dirty="0">
                <a:cs typeface="Times New Roman" charset="0"/>
              </a:rPr>
            </a:br>
            <a:r>
              <a:rPr lang="en-US" dirty="0">
                <a:cs typeface="Times New Roman" charset="0"/>
              </a:rPr>
              <a:t>to find a sentinel value</a:t>
            </a:r>
          </a:p>
          <a:p>
            <a:pPr marL="533400" indent="-533400" eaLnBrk="1" hangingPunct="1">
              <a:spcBef>
                <a:spcPct val="0"/>
              </a:spcBef>
              <a:spcAft>
                <a:spcPts val="1200"/>
              </a:spcAft>
            </a:pPr>
            <a:r>
              <a:rPr lang="en-US" dirty="0">
                <a:cs typeface="Times New Roman" charset="0"/>
              </a:rPr>
              <a:t>We can use </a:t>
            </a:r>
          </a:p>
          <a:p>
            <a:pPr marL="807720" lvl="1" indent="-533400">
              <a:spcBef>
                <a:spcPct val="0"/>
              </a:spcBef>
              <a:spcAft>
                <a:spcPts val="1200"/>
              </a:spcAft>
            </a:pPr>
            <a:r>
              <a:rPr lang="en-US" dirty="0">
                <a:cs typeface="Times New Roman" charset="0"/>
              </a:rPr>
              <a:t>End-of-input controlled loops</a:t>
            </a:r>
          </a:p>
          <a:p>
            <a:pPr marL="1082040" lvl="2" indent="-533400">
              <a:spcBef>
                <a:spcPct val="0"/>
              </a:spcBef>
              <a:spcAft>
                <a:spcPts val="1200"/>
              </a:spcAft>
            </a:pPr>
            <a:r>
              <a:rPr lang="en-US" dirty="0">
                <a:cs typeface="Times New Roman" charset="0"/>
              </a:rPr>
              <a:t>Uses return from scanf</a:t>
            </a:r>
          </a:p>
          <a:p>
            <a:pPr marL="1082040" lvl="2" indent="-533400">
              <a:spcBef>
                <a:spcPct val="0"/>
              </a:spcBef>
              <a:spcAft>
                <a:spcPts val="1200"/>
              </a:spcAft>
            </a:pPr>
            <a:r>
              <a:rPr lang="en-US" dirty="0">
                <a:cs typeface="Times New Roman" charset="0"/>
              </a:rPr>
              <a:t>Can be fooled by invalid data</a:t>
            </a:r>
          </a:p>
          <a:p>
            <a:pPr marL="807720" lvl="1" indent="-533400">
              <a:spcBef>
                <a:spcPct val="0"/>
              </a:spcBef>
              <a:spcAft>
                <a:spcPts val="1200"/>
              </a:spcAft>
            </a:pPr>
            <a:r>
              <a:rPr lang="en-US" dirty="0">
                <a:cs typeface="Times New Roman" charset="0"/>
              </a:rPr>
              <a:t>End-of-file controlled loops</a:t>
            </a:r>
          </a:p>
          <a:p>
            <a:pPr marL="1082040" lvl="2" indent="-533400">
              <a:spcBef>
                <a:spcPct val="0"/>
              </a:spcBef>
              <a:spcAft>
                <a:spcPts val="1200"/>
              </a:spcAft>
            </a:pPr>
            <a:r>
              <a:rPr lang="en-US" dirty="0">
                <a:cs typeface="Times New Roman" charset="0"/>
              </a:rPr>
              <a:t>Uses function feof</a:t>
            </a:r>
          </a:p>
        </p:txBody>
      </p:sp>
      <p:pic>
        <p:nvPicPr>
          <p:cNvPr id="8194" name="Picture 2"/>
          <p:cNvPicPr>
            <a:picLocks noChangeAspect="1" noChangeArrowheads="1"/>
          </p:cNvPicPr>
          <p:nvPr/>
        </p:nvPicPr>
        <p:blipFill>
          <a:blip r:embed="rId3" cstate="print"/>
          <a:srcRect/>
          <a:stretch>
            <a:fillRect/>
          </a:stretch>
        </p:blipFill>
        <p:spPr bwMode="auto">
          <a:xfrm>
            <a:off x="6867525" y="1589722"/>
            <a:ext cx="1362075" cy="600075"/>
          </a:xfrm>
          <a:prstGeom prst="rect">
            <a:avLst/>
          </a:prstGeom>
          <a:noFill/>
          <a:ln w="9525">
            <a:noFill/>
            <a:miter lim="800000"/>
            <a:headEnd/>
            <a:tailEnd/>
          </a:ln>
        </p:spPr>
      </p:pic>
    </p:spTree>
    <p:extLst>
      <p:ext uri="{BB962C8B-B14F-4D97-AF65-F5344CB8AC3E}">
        <p14:creationId xmlns:p14="http://schemas.microsoft.com/office/powerpoint/2010/main" val="13843026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Data</a:t>
            </a:r>
          </a:p>
        </p:txBody>
      </p:sp>
      <p:sp>
        <p:nvSpPr>
          <p:cNvPr id="3" name="Content Placeholder 2"/>
          <p:cNvSpPr>
            <a:spLocks noGrp="1"/>
          </p:cNvSpPr>
          <p:nvPr>
            <p:ph sz="quarter" idx="1"/>
          </p:nvPr>
        </p:nvSpPr>
        <p:spPr>
          <a:xfrm>
            <a:off x="914400" y="1447800"/>
            <a:ext cx="7772400" cy="4876800"/>
          </a:xfrm>
        </p:spPr>
        <p:txBody>
          <a:bodyPr>
            <a:normAutofit/>
          </a:bodyPr>
          <a:lstStyle/>
          <a:p>
            <a:r>
              <a:rPr lang="en-US" dirty="0"/>
              <a:t>End-Of-File </a:t>
            </a:r>
          </a:p>
          <a:p>
            <a:pPr lvl="1"/>
            <a:r>
              <a:rPr lang="en-US" dirty="0"/>
              <a:t>Keyboard </a:t>
            </a:r>
          </a:p>
          <a:p>
            <a:pPr lvl="2"/>
            <a:r>
              <a:rPr lang="en-US" dirty="0"/>
              <a:t>Ctrl-d	(sometimes does not work on Mac!)</a:t>
            </a:r>
          </a:p>
        </p:txBody>
      </p:sp>
      <p:pic>
        <p:nvPicPr>
          <p:cNvPr id="4" name="Picture 6"/>
          <p:cNvPicPr>
            <a:picLocks noChangeAspect="1" noChangeArrowheads="1"/>
          </p:cNvPicPr>
          <p:nvPr/>
        </p:nvPicPr>
        <p:blipFill>
          <a:blip r:embed="rId3" cstate="print"/>
          <a:srcRect l="20482" r="28916"/>
          <a:stretch>
            <a:fillRect/>
          </a:stretch>
        </p:blipFill>
        <p:spPr bwMode="auto">
          <a:xfrm>
            <a:off x="6233711" y="3048000"/>
            <a:ext cx="1310089" cy="1941740"/>
          </a:xfrm>
          <a:prstGeom prst="rect">
            <a:avLst/>
          </a:prstGeom>
          <a:noFill/>
          <a:ln w="9525">
            <a:noFill/>
            <a:miter lim="800000"/>
            <a:headEnd/>
            <a:tailEnd/>
          </a:ln>
        </p:spPr>
      </p:pic>
      <p:sp>
        <p:nvSpPr>
          <p:cNvPr id="5" name="TextBox 4"/>
          <p:cNvSpPr txBox="1"/>
          <p:nvPr/>
        </p:nvSpPr>
        <p:spPr>
          <a:xfrm>
            <a:off x="3951383" y="3804651"/>
            <a:ext cx="762000" cy="1477328"/>
          </a:xfrm>
          <a:prstGeom prst="rect">
            <a:avLst/>
          </a:prstGeom>
          <a:noFill/>
          <a:ln>
            <a:solidFill>
              <a:schemeClr val="accent1"/>
            </a:solidFill>
            <a:prstDash val="dash"/>
          </a:ln>
        </p:spPr>
        <p:txBody>
          <a:bodyPr wrap="square" rtlCol="0">
            <a:spAutoFit/>
          </a:bodyPr>
          <a:lstStyle/>
          <a:p>
            <a:r>
              <a:rPr lang="en-US" dirty="0">
                <a:solidFill>
                  <a:srgbClr val="002060"/>
                </a:solidFill>
              </a:rPr>
              <a:t>25 43</a:t>
            </a:r>
          </a:p>
          <a:p>
            <a:r>
              <a:rPr lang="en-US" dirty="0">
                <a:solidFill>
                  <a:srgbClr val="002060"/>
                </a:solidFill>
              </a:rPr>
              <a:t>67 96</a:t>
            </a:r>
          </a:p>
          <a:p>
            <a:r>
              <a:rPr lang="en-US" dirty="0">
                <a:solidFill>
                  <a:srgbClr val="002060"/>
                </a:solidFill>
              </a:rPr>
              <a:t>12 58</a:t>
            </a:r>
          </a:p>
          <a:p>
            <a:r>
              <a:rPr lang="en-US" dirty="0">
                <a:solidFill>
                  <a:srgbClr val="002060"/>
                </a:solidFill>
              </a:rPr>
              <a:t>44 99</a:t>
            </a:r>
          </a:p>
          <a:p>
            <a:r>
              <a:rPr lang="en-US" dirty="0">
                <a:solidFill>
                  <a:srgbClr val="002060"/>
                </a:solidFill>
              </a:rPr>
              <a:t>Ctrl-d</a:t>
            </a:r>
          </a:p>
        </p:txBody>
      </p:sp>
      <p:sp>
        <p:nvSpPr>
          <p:cNvPr id="6" name="TextBox 5"/>
          <p:cNvSpPr txBox="1"/>
          <p:nvPr/>
        </p:nvSpPr>
        <p:spPr>
          <a:xfrm>
            <a:off x="5854567" y="4987805"/>
            <a:ext cx="1917833" cy="400110"/>
          </a:xfrm>
          <a:prstGeom prst="rect">
            <a:avLst/>
          </a:prstGeom>
          <a:solidFill>
            <a:srgbClr val="7030A0"/>
          </a:solidFill>
        </p:spPr>
        <p:txBody>
          <a:bodyPr wrap="none" rtlCol="0">
            <a:spAutoFit/>
          </a:bodyPr>
          <a:lstStyle/>
          <a:p>
            <a:r>
              <a:rPr lang="en-US" sz="2000" b="1" dirty="0">
                <a:solidFill>
                  <a:schemeClr val="bg1"/>
                </a:solidFill>
              </a:rPr>
              <a:t>The End Is Here!</a:t>
            </a:r>
          </a:p>
        </p:txBody>
      </p:sp>
      <p:cxnSp>
        <p:nvCxnSpPr>
          <p:cNvPr id="7" name="Straight Arrow Connector 6"/>
          <p:cNvCxnSpPr>
            <a:stCxn id="6" idx="1"/>
          </p:cNvCxnSpPr>
          <p:nvPr/>
        </p:nvCxnSpPr>
        <p:spPr>
          <a:xfrm flipH="1" flipV="1">
            <a:off x="4713383" y="5096420"/>
            <a:ext cx="1141184" cy="9144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589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Redirection</a:t>
            </a:r>
          </a:p>
        </p:txBody>
      </p:sp>
      <p:sp>
        <p:nvSpPr>
          <p:cNvPr id="3" name="Content Placeholder 2"/>
          <p:cNvSpPr>
            <a:spLocks noGrp="1"/>
          </p:cNvSpPr>
          <p:nvPr>
            <p:ph sz="quarter" idx="1"/>
          </p:nvPr>
        </p:nvSpPr>
        <p:spPr>
          <a:xfrm>
            <a:off x="914400" y="1447800"/>
            <a:ext cx="7772400" cy="4876800"/>
          </a:xfrm>
        </p:spPr>
        <p:txBody>
          <a:bodyPr>
            <a:normAutofit/>
          </a:bodyPr>
          <a:lstStyle/>
          <a:p>
            <a:r>
              <a:rPr lang="en-US" dirty="0"/>
              <a:t>Redirection: Read / Write to actual file</a:t>
            </a:r>
          </a:p>
          <a:p>
            <a:pPr lvl="1"/>
            <a:r>
              <a:rPr lang="en-US" dirty="0" err="1"/>
              <a:t>stdin</a:t>
            </a:r>
            <a:r>
              <a:rPr lang="en-US" dirty="0"/>
              <a:t>: </a:t>
            </a:r>
            <a:r>
              <a:rPr lang="en-US" b="1" dirty="0" err="1">
                <a:solidFill>
                  <a:srgbClr val="0070C0"/>
                </a:solidFill>
                <a:latin typeface="Courier New" pitchFamily="49" charset="0"/>
                <a:cs typeface="Courier New" pitchFamily="49" charset="0"/>
              </a:rPr>
              <a:t>cmd</a:t>
            </a:r>
            <a:r>
              <a:rPr lang="en-US" b="1" dirty="0">
                <a:solidFill>
                  <a:srgbClr val="0070C0"/>
                </a:solidFill>
                <a:latin typeface="Courier New" pitchFamily="49" charset="0"/>
                <a:cs typeface="Courier New" pitchFamily="49" charset="0"/>
              </a:rPr>
              <a:t> &lt; input-file</a:t>
            </a:r>
          </a:p>
          <a:p>
            <a:pPr lvl="2"/>
            <a:r>
              <a:rPr lang="en-US" dirty="0"/>
              <a:t>Ex: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a.out</a:t>
            </a:r>
            <a:r>
              <a:rPr lang="en-US" b="1" dirty="0">
                <a:latin typeface="Courier New" pitchFamily="49" charset="0"/>
                <a:cs typeface="Courier New" pitchFamily="49" charset="0"/>
              </a:rPr>
              <a:t> &lt; nums.txt</a:t>
            </a:r>
          </a:p>
          <a:p>
            <a:pPr lvl="1"/>
            <a:r>
              <a:rPr lang="en-US" dirty="0" err="1"/>
              <a:t>stdout</a:t>
            </a:r>
            <a:r>
              <a:rPr lang="en-US" dirty="0"/>
              <a:t>: </a:t>
            </a:r>
            <a:r>
              <a:rPr lang="en-US" b="1" dirty="0" err="1">
                <a:solidFill>
                  <a:srgbClr val="0070C0"/>
                </a:solidFill>
                <a:latin typeface="Courier New" pitchFamily="49" charset="0"/>
                <a:cs typeface="Courier New" pitchFamily="49" charset="0"/>
              </a:rPr>
              <a:t>cmd</a:t>
            </a:r>
            <a:r>
              <a:rPr lang="en-US" b="1" dirty="0">
                <a:solidFill>
                  <a:srgbClr val="0070C0"/>
                </a:solidFill>
                <a:latin typeface="Courier New" pitchFamily="49" charset="0"/>
                <a:cs typeface="Courier New" pitchFamily="49" charset="0"/>
              </a:rPr>
              <a:t> &gt; output-file</a:t>
            </a:r>
          </a:p>
          <a:p>
            <a:pPr lvl="2"/>
            <a:r>
              <a:rPr lang="en-US" dirty="0"/>
              <a:t>Ex: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a.out</a:t>
            </a:r>
            <a:r>
              <a:rPr lang="en-US" b="1" dirty="0">
                <a:latin typeface="Courier New" pitchFamily="49" charset="0"/>
                <a:cs typeface="Courier New" pitchFamily="49" charset="0"/>
              </a:rPr>
              <a:t> &gt; report.txt</a:t>
            </a:r>
          </a:p>
          <a:p>
            <a:pPr lvl="1"/>
            <a:r>
              <a:rPr lang="en-US" dirty="0" err="1"/>
              <a:t>stdout</a:t>
            </a:r>
            <a:r>
              <a:rPr lang="en-US" dirty="0"/>
              <a:t> (append): </a:t>
            </a:r>
            <a:r>
              <a:rPr lang="en-US" b="1" dirty="0" err="1">
                <a:solidFill>
                  <a:srgbClr val="0070C0"/>
                </a:solidFill>
                <a:latin typeface="Courier New" pitchFamily="49" charset="0"/>
                <a:cs typeface="Courier New" pitchFamily="49" charset="0"/>
              </a:rPr>
              <a:t>cmd</a:t>
            </a:r>
            <a:r>
              <a:rPr lang="en-US" b="1" dirty="0">
                <a:solidFill>
                  <a:srgbClr val="0070C0"/>
                </a:solidFill>
                <a:latin typeface="Courier New" pitchFamily="49" charset="0"/>
                <a:cs typeface="Courier New" pitchFamily="49" charset="0"/>
              </a:rPr>
              <a:t> &gt;&gt; output-file</a:t>
            </a:r>
          </a:p>
          <a:p>
            <a:pPr lvl="2"/>
            <a:r>
              <a:rPr lang="en-US" dirty="0"/>
              <a:t>Ex: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a.out</a:t>
            </a:r>
            <a:r>
              <a:rPr lang="en-US" b="1" dirty="0">
                <a:latin typeface="Courier New" pitchFamily="49" charset="0"/>
                <a:cs typeface="Courier New" pitchFamily="49" charset="0"/>
              </a:rPr>
              <a:t> &gt;&gt; report.txt</a:t>
            </a:r>
          </a:p>
          <a:p>
            <a:pPr lvl="1"/>
            <a:r>
              <a:rPr lang="en-US" dirty="0"/>
              <a:t>Both: </a:t>
            </a:r>
            <a:r>
              <a:rPr lang="en-US" b="1" dirty="0" err="1">
                <a:solidFill>
                  <a:srgbClr val="0070C0"/>
                </a:solidFill>
                <a:latin typeface="Courier New" pitchFamily="49" charset="0"/>
                <a:cs typeface="Courier New" pitchFamily="49" charset="0"/>
              </a:rPr>
              <a:t>cmd</a:t>
            </a:r>
            <a:r>
              <a:rPr lang="en-US" b="1" dirty="0">
                <a:solidFill>
                  <a:srgbClr val="0070C0"/>
                </a:solidFill>
                <a:latin typeface="Courier New" pitchFamily="49" charset="0"/>
                <a:cs typeface="Courier New" pitchFamily="49" charset="0"/>
              </a:rPr>
              <a:t> &lt; input-file &gt; output-file</a:t>
            </a:r>
          </a:p>
          <a:p>
            <a:pPr lvl="2"/>
            <a:r>
              <a:rPr lang="en-US" dirty="0"/>
              <a:t>Ex: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a.out</a:t>
            </a:r>
            <a:r>
              <a:rPr lang="en-US" b="1" dirty="0">
                <a:latin typeface="Courier New" pitchFamily="49" charset="0"/>
                <a:cs typeface="Courier New" pitchFamily="49" charset="0"/>
              </a:rPr>
              <a:t> &lt; nums.txt &gt; report.txt</a:t>
            </a:r>
          </a:p>
          <a:p>
            <a:pPr lvl="1"/>
            <a:r>
              <a:rPr lang="en-US" dirty="0"/>
              <a:t>Leave out prompts when designing for redirection</a:t>
            </a:r>
            <a:endParaRPr lang="en-US" dirty="0">
              <a:latin typeface="Courier New" pitchFamily="49" charset="0"/>
              <a:cs typeface="Courier New"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838200"/>
            <a:ext cx="136921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3200"/>
              <a:t>Processing an arbitrary number of pairs</a:t>
            </a:r>
          </a:p>
        </p:txBody>
      </p:sp>
      <p:sp>
        <p:nvSpPr>
          <p:cNvPr id="7172" name="Rectangle 3"/>
          <p:cNvSpPr>
            <a:spLocks noGrp="1" noChangeArrowheads="1"/>
          </p:cNvSpPr>
          <p:nvPr>
            <p:ph sz="quarter" idx="1"/>
          </p:nvPr>
        </p:nvSpPr>
        <p:spPr/>
        <p:txBody>
          <a:bodyPr/>
          <a:lstStyle/>
          <a:p>
            <a:pPr marL="533400" indent="-533400" eaLnBrk="1" hangingPunct="1">
              <a:spcBef>
                <a:spcPct val="0"/>
              </a:spcBef>
              <a:spcAft>
                <a:spcPts val="1200"/>
              </a:spcAft>
            </a:pPr>
            <a:r>
              <a:rPr lang="en-US" dirty="0">
                <a:cs typeface="Times New Roman" charset="0"/>
              </a:rPr>
              <a:t>We might be willing to copy and paste to process a small number of pairs of integers but</a:t>
            </a:r>
          </a:p>
          <a:p>
            <a:pPr marL="533400" indent="-533400" eaLnBrk="1" hangingPunct="1">
              <a:spcBef>
                <a:spcPct val="0"/>
              </a:spcBef>
              <a:spcAft>
                <a:spcPts val="1200"/>
              </a:spcAft>
            </a:pPr>
            <a:r>
              <a:rPr lang="en-US" dirty="0">
                <a:cs typeface="Times New Roman" charset="0"/>
              </a:rPr>
              <a:t>How about 1,000,000 pairs of integers?</a:t>
            </a:r>
          </a:p>
          <a:p>
            <a:pPr marL="533400" indent="-533400" eaLnBrk="1" hangingPunct="1">
              <a:spcBef>
                <a:spcPct val="0"/>
              </a:spcBef>
              <a:spcAft>
                <a:spcPts val="1200"/>
              </a:spcAft>
            </a:pPr>
            <a:r>
              <a:rPr lang="en-US" dirty="0">
                <a:cs typeface="Times New Roman" charset="0"/>
              </a:rPr>
              <a:t>The solution lies in mechanisms used to </a:t>
            </a:r>
            <a:r>
              <a:rPr lang="en-US" dirty="0">
                <a:solidFill>
                  <a:srgbClr val="FF9933"/>
                </a:solidFill>
                <a:cs typeface="Times New Roman" charset="0"/>
              </a:rPr>
              <a:t>control the flow of execution</a:t>
            </a:r>
          </a:p>
          <a:p>
            <a:pPr marL="533400" indent="-533400" eaLnBrk="1" hangingPunct="1">
              <a:spcBef>
                <a:spcPct val="0"/>
              </a:spcBef>
              <a:spcAft>
                <a:spcPts val="1200"/>
              </a:spcAft>
            </a:pPr>
            <a:r>
              <a:rPr lang="en-US" dirty="0">
                <a:cs typeface="Times New Roman" charset="0"/>
              </a:rPr>
              <a:t>In particular, the solution lies in the constructs that allow us to instruct the computer to </a:t>
            </a:r>
            <a:r>
              <a:rPr lang="en-US" dirty="0">
                <a:solidFill>
                  <a:srgbClr val="FF9933"/>
                </a:solidFill>
                <a:cs typeface="Times New Roman" charset="0"/>
              </a:rPr>
              <a:t>perform a task repetitively</a:t>
            </a:r>
          </a:p>
        </p:txBody>
      </p:sp>
      <p:pic>
        <p:nvPicPr>
          <p:cNvPr id="7170" name="Picture 2"/>
          <p:cNvPicPr>
            <a:picLocks noChangeAspect="1" noChangeArrowheads="1"/>
          </p:cNvPicPr>
          <p:nvPr/>
        </p:nvPicPr>
        <p:blipFill>
          <a:blip r:embed="rId3" cstate="print"/>
          <a:srcRect/>
          <a:stretch>
            <a:fillRect/>
          </a:stretch>
        </p:blipFill>
        <p:spPr bwMode="auto">
          <a:xfrm>
            <a:off x="4114800" y="5029200"/>
            <a:ext cx="1104900" cy="1104900"/>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End-of-input controlled loop</a:t>
            </a:r>
            <a:br>
              <a:rPr lang="en-US" dirty="0"/>
            </a:br>
            <a:r>
              <a:rPr lang="en-US" dirty="0"/>
              <a:t>using items read &amp; priming read</a:t>
            </a:r>
          </a:p>
        </p:txBody>
      </p:sp>
      <p:sp>
        <p:nvSpPr>
          <p:cNvPr id="7" name="TextBox 6"/>
          <p:cNvSpPr txBox="1"/>
          <p:nvPr/>
        </p:nvSpPr>
        <p:spPr>
          <a:xfrm>
            <a:off x="2553096" y="1371600"/>
            <a:ext cx="418704" cy="2031325"/>
          </a:xfrm>
          <a:prstGeom prst="rect">
            <a:avLst/>
          </a:prstGeom>
          <a:noFill/>
          <a:ln>
            <a:solidFill>
              <a:schemeClr val="accent1"/>
            </a:solidFill>
            <a:prstDash val="dash"/>
          </a:ln>
        </p:spPr>
        <p:txBody>
          <a:bodyPr wrap="none" rtlCol="0">
            <a:spAutoFit/>
          </a:bodyPr>
          <a:lstStyle/>
          <a:p>
            <a:r>
              <a:rPr lang="en-US" dirty="0">
                <a:solidFill>
                  <a:srgbClr val="002060"/>
                </a:solidFill>
              </a:rPr>
              <a:t>25</a:t>
            </a:r>
          </a:p>
          <a:p>
            <a:r>
              <a:rPr lang="en-US" dirty="0">
                <a:solidFill>
                  <a:srgbClr val="002060"/>
                </a:solidFill>
              </a:rPr>
              <a:t>43</a:t>
            </a:r>
          </a:p>
          <a:p>
            <a:r>
              <a:rPr lang="en-US" dirty="0">
                <a:solidFill>
                  <a:srgbClr val="002060"/>
                </a:solidFill>
              </a:rPr>
              <a:t>67</a:t>
            </a:r>
          </a:p>
          <a:p>
            <a:r>
              <a:rPr lang="en-US" dirty="0">
                <a:solidFill>
                  <a:srgbClr val="002060"/>
                </a:solidFill>
              </a:rPr>
              <a:t>96</a:t>
            </a:r>
          </a:p>
          <a:p>
            <a:r>
              <a:rPr lang="en-US" dirty="0">
                <a:solidFill>
                  <a:srgbClr val="002060"/>
                </a:solidFill>
              </a:rPr>
              <a:t>12</a:t>
            </a:r>
          </a:p>
          <a:p>
            <a:r>
              <a:rPr lang="en-US" dirty="0">
                <a:solidFill>
                  <a:srgbClr val="002060"/>
                </a:solidFill>
              </a:rPr>
              <a:t>58</a:t>
            </a:r>
          </a:p>
          <a:p>
            <a:r>
              <a:rPr lang="en-US" dirty="0">
                <a:solidFill>
                  <a:srgbClr val="002060"/>
                </a:solidFill>
              </a:rPr>
              <a:t>44</a:t>
            </a:r>
          </a:p>
        </p:txBody>
      </p:sp>
      <p:pic>
        <p:nvPicPr>
          <p:cNvPr id="8" name="Picture 2"/>
          <p:cNvPicPr>
            <a:picLocks noChangeAspect="1" noChangeArrowheads="1"/>
          </p:cNvPicPr>
          <p:nvPr/>
        </p:nvPicPr>
        <p:blipFill>
          <a:blip r:embed="rId3" cstate="print"/>
          <a:srcRect/>
          <a:stretch>
            <a:fillRect/>
          </a:stretch>
        </p:blipFill>
        <p:spPr bwMode="auto">
          <a:xfrm>
            <a:off x="3971629" y="2689860"/>
            <a:ext cx="536619" cy="5334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3895429" y="2881080"/>
            <a:ext cx="685800" cy="159300"/>
          </a:xfrm>
          <a:prstGeom prst="rect">
            <a:avLst/>
          </a:prstGeom>
          <a:noFill/>
          <a:ln w="9525">
            <a:noFill/>
            <a:miter lim="800000"/>
            <a:headEnd/>
            <a:tailEnd/>
          </a:ln>
        </p:spPr>
      </p:pic>
      <p:cxnSp>
        <p:nvCxnSpPr>
          <p:cNvPr id="10" name="Straight Arrow Connector 9"/>
          <p:cNvCxnSpPr/>
          <p:nvPr/>
        </p:nvCxnSpPr>
        <p:spPr>
          <a:xfrm flipH="1">
            <a:off x="2904829" y="3040380"/>
            <a:ext cx="990600" cy="33528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435" y="3504168"/>
            <a:ext cx="7497366" cy="2519992"/>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2643" y="6106893"/>
            <a:ext cx="7523157" cy="369332"/>
          </a:xfrm>
          <a:prstGeom prst="rect">
            <a:avLst/>
          </a:prstGeom>
          <a:noFill/>
          <a:ln>
            <a:solidFill>
              <a:schemeClr val="bg1">
                <a:lumMod val="50000"/>
              </a:schemeClr>
            </a:solidFill>
          </a:ln>
        </p:spPr>
        <p:txBody>
          <a:bodyPr wrap="square" rtlCol="0">
            <a:spAutoFit/>
          </a:bodyPr>
          <a:lstStyle/>
          <a:p>
            <a:r>
              <a:rPr lang="en-US" dirty="0" err="1">
                <a:latin typeface="Courier New" charset="0"/>
                <a:ea typeface="Courier New" charset="0"/>
                <a:cs typeface="Courier New" charset="0"/>
              </a:rPr>
              <a:t>endOfData.c</a:t>
            </a:r>
            <a:r>
              <a:rPr lang="en-US" dirty="0">
                <a:latin typeface="Courier New" charset="0"/>
                <a:ea typeface="Courier New" charset="0"/>
                <a:cs typeface="Courier New" charset="0"/>
              </a:rPr>
              <a:t> </a:t>
            </a:r>
            <a:r>
              <a:rPr lang="en-US" dirty="0"/>
              <a:t>    can run it with </a:t>
            </a:r>
            <a:r>
              <a:rPr lang="en-US" dirty="0">
                <a:latin typeface="Courier New" charset="0"/>
                <a:ea typeface="Courier New" charset="0"/>
                <a:cs typeface="Courier New" charset="0"/>
              </a:rPr>
              <a:t>ctrl-d</a:t>
            </a:r>
            <a:r>
              <a:rPr lang="en-US" dirty="0"/>
              <a:t> or redirect </a:t>
            </a:r>
            <a:r>
              <a:rPr lang="en-US" dirty="0">
                <a:latin typeface="Courier New" charset="0"/>
                <a:ea typeface="Courier New" charset="0"/>
                <a:cs typeface="Courier New" charset="0"/>
              </a:rPr>
              <a:t>input.txt</a:t>
            </a:r>
          </a:p>
        </p:txBody>
      </p:sp>
    </p:spTree>
    <p:extLst>
      <p:ext uri="{BB962C8B-B14F-4D97-AF65-F5344CB8AC3E}">
        <p14:creationId xmlns:p14="http://schemas.microsoft.com/office/powerpoint/2010/main" val="71505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End-of-input controlled loop</a:t>
            </a:r>
            <a:br>
              <a:rPr lang="en-US" dirty="0"/>
            </a:br>
            <a:r>
              <a:rPr lang="en-US" dirty="0"/>
              <a:t>using just items read</a:t>
            </a:r>
          </a:p>
        </p:txBody>
      </p:sp>
      <p:sp>
        <p:nvSpPr>
          <p:cNvPr id="7" name="TextBox 6"/>
          <p:cNvSpPr txBox="1"/>
          <p:nvPr/>
        </p:nvSpPr>
        <p:spPr>
          <a:xfrm>
            <a:off x="897988" y="3193064"/>
            <a:ext cx="418704" cy="2031325"/>
          </a:xfrm>
          <a:prstGeom prst="rect">
            <a:avLst/>
          </a:prstGeom>
          <a:noFill/>
          <a:ln>
            <a:solidFill>
              <a:schemeClr val="accent1"/>
            </a:solidFill>
            <a:prstDash val="dash"/>
          </a:ln>
        </p:spPr>
        <p:txBody>
          <a:bodyPr wrap="none" rtlCol="0">
            <a:spAutoFit/>
          </a:bodyPr>
          <a:lstStyle/>
          <a:p>
            <a:r>
              <a:rPr lang="en-US" dirty="0">
                <a:solidFill>
                  <a:srgbClr val="002060"/>
                </a:solidFill>
              </a:rPr>
              <a:t>25</a:t>
            </a:r>
          </a:p>
          <a:p>
            <a:r>
              <a:rPr lang="en-US" dirty="0">
                <a:solidFill>
                  <a:srgbClr val="002060"/>
                </a:solidFill>
              </a:rPr>
              <a:t>43</a:t>
            </a:r>
          </a:p>
          <a:p>
            <a:r>
              <a:rPr lang="en-US" dirty="0">
                <a:solidFill>
                  <a:srgbClr val="002060"/>
                </a:solidFill>
              </a:rPr>
              <a:t>67</a:t>
            </a:r>
          </a:p>
          <a:p>
            <a:r>
              <a:rPr lang="en-US" dirty="0">
                <a:solidFill>
                  <a:srgbClr val="002060"/>
                </a:solidFill>
              </a:rPr>
              <a:t>96</a:t>
            </a:r>
          </a:p>
          <a:p>
            <a:r>
              <a:rPr lang="en-US" dirty="0">
                <a:solidFill>
                  <a:srgbClr val="002060"/>
                </a:solidFill>
              </a:rPr>
              <a:t>12</a:t>
            </a:r>
          </a:p>
          <a:p>
            <a:r>
              <a:rPr lang="en-US" dirty="0">
                <a:solidFill>
                  <a:srgbClr val="002060"/>
                </a:solidFill>
              </a:rPr>
              <a:t>58</a:t>
            </a:r>
          </a:p>
          <a:p>
            <a:r>
              <a:rPr lang="en-US" dirty="0">
                <a:solidFill>
                  <a:srgbClr val="002060"/>
                </a:solidFill>
              </a:rPr>
              <a:t>44</a:t>
            </a:r>
          </a:p>
        </p:txBody>
      </p:sp>
      <p:pic>
        <p:nvPicPr>
          <p:cNvPr id="8" name="Picture 2"/>
          <p:cNvPicPr>
            <a:picLocks noChangeAspect="1" noChangeArrowheads="1"/>
          </p:cNvPicPr>
          <p:nvPr/>
        </p:nvPicPr>
        <p:blipFill>
          <a:blip r:embed="rId3" cstate="print"/>
          <a:srcRect/>
          <a:stretch>
            <a:fillRect/>
          </a:stretch>
        </p:blipFill>
        <p:spPr bwMode="auto">
          <a:xfrm>
            <a:off x="2189512" y="5832750"/>
            <a:ext cx="536619" cy="5334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2114922" y="6019800"/>
            <a:ext cx="685800" cy="159300"/>
          </a:xfrm>
          <a:prstGeom prst="rect">
            <a:avLst/>
          </a:prstGeom>
          <a:noFill/>
          <a:ln w="9525">
            <a:noFill/>
            <a:miter lim="800000"/>
            <a:headEnd/>
            <a:tailEnd/>
          </a:ln>
        </p:spPr>
      </p:pic>
      <p:cxnSp>
        <p:nvCxnSpPr>
          <p:cNvPr id="10" name="Straight Arrow Connector 9"/>
          <p:cNvCxnSpPr>
            <a:stCxn id="9" idx="1"/>
            <a:endCxn id="7" idx="2"/>
          </p:cNvCxnSpPr>
          <p:nvPr/>
        </p:nvCxnSpPr>
        <p:spPr>
          <a:xfrm flipH="1" flipV="1">
            <a:off x="1107340" y="5224389"/>
            <a:ext cx="1007582" cy="875061"/>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89781"/>
            <a:ext cx="6934200" cy="18002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208726"/>
            <a:ext cx="6934200" cy="1072631"/>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752600" y="3527536"/>
            <a:ext cx="6934200" cy="369332"/>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endOfData2.c </a:t>
            </a:r>
            <a:r>
              <a:rPr lang="en-US" dirty="0"/>
              <a:t>    can run it with </a:t>
            </a:r>
            <a:r>
              <a:rPr lang="en-US" dirty="0">
                <a:latin typeface="Courier New" charset="0"/>
                <a:ea typeface="Courier New" charset="0"/>
                <a:cs typeface="Courier New" charset="0"/>
              </a:rPr>
              <a:t>ctrl-d</a:t>
            </a:r>
            <a:r>
              <a:rPr lang="en-US" dirty="0"/>
              <a:t> or redirect </a:t>
            </a:r>
            <a:r>
              <a:rPr lang="en-US" dirty="0">
                <a:latin typeface="Courier New" charset="0"/>
                <a:ea typeface="Courier New" charset="0"/>
                <a:cs typeface="Courier New" charset="0"/>
              </a:rPr>
              <a:t>input.txt</a:t>
            </a:r>
          </a:p>
        </p:txBody>
      </p:sp>
      <p:sp>
        <p:nvSpPr>
          <p:cNvPr id="13" name="TextBox 12"/>
          <p:cNvSpPr txBox="1"/>
          <p:nvPr/>
        </p:nvSpPr>
        <p:spPr>
          <a:xfrm>
            <a:off x="1752600" y="5311551"/>
            <a:ext cx="6934200" cy="369332"/>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endOfData3.c </a:t>
            </a:r>
            <a:r>
              <a:rPr lang="en-US" dirty="0"/>
              <a:t>    can run it with </a:t>
            </a:r>
            <a:r>
              <a:rPr lang="en-US" dirty="0">
                <a:latin typeface="Courier New" charset="0"/>
                <a:ea typeface="Courier New" charset="0"/>
                <a:cs typeface="Courier New" charset="0"/>
              </a:rPr>
              <a:t>ctrl-d</a:t>
            </a:r>
            <a:r>
              <a:rPr lang="en-US" dirty="0"/>
              <a:t> or redirect </a:t>
            </a:r>
            <a:r>
              <a:rPr lang="en-US" dirty="0">
                <a:latin typeface="Courier New" charset="0"/>
                <a:ea typeface="Courier New" charset="0"/>
                <a:cs typeface="Courier New" charset="0"/>
              </a:rPr>
              <a:t>input.txt</a:t>
            </a:r>
          </a:p>
        </p:txBody>
      </p:sp>
    </p:spTree>
    <p:extLst>
      <p:ext uri="{BB962C8B-B14F-4D97-AF65-F5344CB8AC3E}">
        <p14:creationId xmlns:p14="http://schemas.microsoft.com/office/powerpoint/2010/main" val="3681405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fontScale="90000"/>
          </a:bodyPr>
          <a:lstStyle/>
          <a:p>
            <a:pPr eaLnBrk="1" hangingPunct="1"/>
            <a:r>
              <a:rPr lang="en-US" dirty="0"/>
              <a:t>Example:  End-of-input controlled loop</a:t>
            </a:r>
            <a:br>
              <a:rPr lang="en-US" dirty="0"/>
            </a:br>
            <a:r>
              <a:rPr lang="en-US" dirty="0"/>
              <a:t>using number of items read</a:t>
            </a:r>
          </a:p>
        </p:txBody>
      </p:sp>
      <p:pic>
        <p:nvPicPr>
          <p:cNvPr id="10242" name="Picture 2"/>
          <p:cNvPicPr>
            <a:picLocks noChangeAspect="1" noChangeArrowheads="1"/>
          </p:cNvPicPr>
          <p:nvPr/>
        </p:nvPicPr>
        <p:blipFill>
          <a:blip r:embed="rId3" cstate="print"/>
          <a:srcRect/>
          <a:stretch>
            <a:fillRect/>
          </a:stretch>
        </p:blipFill>
        <p:spPr bwMode="auto">
          <a:xfrm>
            <a:off x="3733800" y="1981200"/>
            <a:ext cx="536619" cy="5334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657600" y="2172420"/>
            <a:ext cx="685800" cy="159300"/>
          </a:xfrm>
          <a:prstGeom prst="rect">
            <a:avLst/>
          </a:prstGeom>
          <a:noFill/>
          <a:ln w="9525">
            <a:noFill/>
            <a:miter lim="800000"/>
            <a:headEnd/>
            <a:tailEnd/>
          </a:ln>
        </p:spPr>
      </p:pic>
      <p:sp>
        <p:nvSpPr>
          <p:cNvPr id="8" name="TextBox 7"/>
          <p:cNvSpPr txBox="1"/>
          <p:nvPr/>
        </p:nvSpPr>
        <p:spPr>
          <a:xfrm>
            <a:off x="2286000" y="1390471"/>
            <a:ext cx="762000" cy="1200329"/>
          </a:xfrm>
          <a:prstGeom prst="rect">
            <a:avLst/>
          </a:prstGeom>
          <a:noFill/>
          <a:ln>
            <a:solidFill>
              <a:schemeClr val="accent1"/>
            </a:solidFill>
            <a:prstDash val="dash"/>
          </a:ln>
        </p:spPr>
        <p:txBody>
          <a:bodyPr wrap="square" rtlCol="0">
            <a:spAutoFit/>
          </a:bodyPr>
          <a:lstStyle/>
          <a:p>
            <a:r>
              <a:rPr lang="en-US" dirty="0">
                <a:solidFill>
                  <a:srgbClr val="002060"/>
                </a:solidFill>
              </a:rPr>
              <a:t>25 43</a:t>
            </a:r>
          </a:p>
          <a:p>
            <a:r>
              <a:rPr lang="en-US" dirty="0">
                <a:solidFill>
                  <a:srgbClr val="002060"/>
                </a:solidFill>
              </a:rPr>
              <a:t>67 96</a:t>
            </a:r>
          </a:p>
          <a:p>
            <a:r>
              <a:rPr lang="en-US" dirty="0">
                <a:solidFill>
                  <a:srgbClr val="002060"/>
                </a:solidFill>
              </a:rPr>
              <a:t>12 58</a:t>
            </a:r>
          </a:p>
          <a:p>
            <a:r>
              <a:rPr lang="en-US" dirty="0">
                <a:solidFill>
                  <a:srgbClr val="002060"/>
                </a:solidFill>
              </a:rPr>
              <a:t>44 99</a:t>
            </a:r>
          </a:p>
        </p:txBody>
      </p:sp>
      <p:cxnSp>
        <p:nvCxnSpPr>
          <p:cNvPr id="9" name="Straight Arrow Connector 8"/>
          <p:cNvCxnSpPr/>
          <p:nvPr/>
        </p:nvCxnSpPr>
        <p:spPr>
          <a:xfrm flipH="1">
            <a:off x="2667000" y="2331720"/>
            <a:ext cx="990600" cy="33528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08960"/>
            <a:ext cx="8382000" cy="188976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5053763"/>
            <a:ext cx="8382000" cy="646331"/>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endOfData4.c </a:t>
            </a:r>
            <a:r>
              <a:rPr lang="en-US" dirty="0"/>
              <a:t>    with redirected </a:t>
            </a:r>
            <a:r>
              <a:rPr lang="en-US" dirty="0">
                <a:latin typeface="Courier New" charset="0"/>
                <a:ea typeface="Courier New" charset="0"/>
                <a:cs typeface="Courier New" charset="0"/>
              </a:rPr>
              <a:t>input.txt </a:t>
            </a:r>
            <a:r>
              <a:rPr lang="en-US" dirty="0">
                <a:ea typeface="Courier New" charset="0"/>
                <a:cs typeface="Courier New" charset="0"/>
              </a:rPr>
              <a:t>&amp;</a:t>
            </a:r>
            <a:r>
              <a:rPr lang="en-US" dirty="0">
                <a:latin typeface="Courier New" charset="0"/>
                <a:ea typeface="Courier New" charset="0"/>
                <a:cs typeface="Courier New" charset="0"/>
              </a:rPr>
              <a:t> </a:t>
            </a:r>
          </a:p>
          <a:p>
            <a:r>
              <a:rPr lang="en-US" dirty="0">
                <a:latin typeface="+mj-lt"/>
                <a:ea typeface="Courier New" charset="0"/>
                <a:cs typeface="Courier New" charset="0"/>
              </a:rPr>
              <a:t>                                                                  </a:t>
            </a:r>
            <a:r>
              <a:rPr lang="en-US" dirty="0">
                <a:latin typeface="Courier New" charset="0"/>
                <a:ea typeface="Courier New" charset="0"/>
                <a:cs typeface="Courier New" charset="0"/>
              </a:rPr>
              <a:t>input2.txt </a:t>
            </a:r>
            <a:r>
              <a:rPr lang="en-US" dirty="0"/>
              <a:t>(has extra number)</a:t>
            </a:r>
            <a:endParaRPr lang="en-US" dirty="0">
              <a:latin typeface="Courier New" charset="0"/>
              <a:ea typeface="Courier New" charset="0"/>
              <a:cs typeface="Courier New" charset="0"/>
            </a:endParaRPr>
          </a:p>
        </p:txBody>
      </p:sp>
    </p:spTree>
    <p:extLst>
      <p:ext uri="{BB962C8B-B14F-4D97-AF65-F5344CB8AC3E}">
        <p14:creationId xmlns:p14="http://schemas.microsoft.com/office/powerpoint/2010/main" val="28453174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End-of-File</a:t>
            </a:r>
          </a:p>
        </p:txBody>
      </p:sp>
      <p:sp>
        <p:nvSpPr>
          <p:cNvPr id="3" name="Content Placeholder 2"/>
          <p:cNvSpPr>
            <a:spLocks noGrp="1"/>
          </p:cNvSpPr>
          <p:nvPr>
            <p:ph sz="quarter" idx="1"/>
          </p:nvPr>
        </p:nvSpPr>
        <p:spPr/>
        <p:txBody>
          <a:bodyPr/>
          <a:lstStyle/>
          <a:p>
            <a:r>
              <a:rPr lang="en-US" dirty="0"/>
              <a:t>Function: feof</a:t>
            </a:r>
          </a:p>
          <a:p>
            <a:pPr lvl="1"/>
            <a:r>
              <a:rPr lang="en-US" dirty="0"/>
              <a:t>Syntax: </a:t>
            </a:r>
            <a:r>
              <a:rPr lang="en-US" b="1" dirty="0" err="1">
                <a:solidFill>
                  <a:srgbClr val="0070C0"/>
                </a:solidFill>
                <a:latin typeface="Courier New" pitchFamily="49" charset="0"/>
                <a:cs typeface="Courier New" pitchFamily="49" charset="0"/>
              </a:rPr>
              <a:t>feof</a:t>
            </a:r>
            <a:r>
              <a:rPr lang="en-US" b="1" dirty="0">
                <a:solidFill>
                  <a:srgbClr val="0070C0"/>
                </a:solidFill>
                <a:latin typeface="Courier New" pitchFamily="49" charset="0"/>
                <a:cs typeface="Courier New" pitchFamily="49" charset="0"/>
              </a:rPr>
              <a:t>(file-pointer)</a:t>
            </a:r>
          </a:p>
          <a:p>
            <a:pPr lvl="2"/>
            <a:r>
              <a:rPr lang="en-US" dirty="0"/>
              <a:t>Returns true or false</a:t>
            </a:r>
          </a:p>
          <a:p>
            <a:pPr lvl="2"/>
            <a:r>
              <a:rPr lang="en-US" dirty="0"/>
              <a:t>Standard input: </a:t>
            </a:r>
            <a:r>
              <a:rPr lang="en-US" dirty="0" err="1">
                <a:latin typeface="Courier New" pitchFamily="49" charset="0"/>
                <a:cs typeface="Courier New" pitchFamily="49" charset="0"/>
              </a:rPr>
              <a:t>feof</a:t>
            </a:r>
            <a:r>
              <a:rPr lang="en-US" dirty="0">
                <a:latin typeface="Courier New" pitchFamily="49" charset="0"/>
                <a:cs typeface="Courier New" pitchFamily="49" charset="0"/>
              </a:rPr>
              <a:t>(</a:t>
            </a:r>
            <a:r>
              <a:rPr lang="en-US" dirty="0" err="1">
                <a:latin typeface="Courier New" pitchFamily="49" charset="0"/>
                <a:cs typeface="Courier New" pitchFamily="49" charset="0"/>
              </a:rPr>
              <a:t>stdin</a:t>
            </a:r>
            <a:r>
              <a:rPr lang="en-US" dirty="0">
                <a:latin typeface="Courier New" pitchFamily="49" charset="0"/>
                <a:cs typeface="Courier New" pitchFamily="49" charset="0"/>
              </a:rPr>
              <a:t>)</a:t>
            </a:r>
          </a:p>
          <a:p>
            <a:pPr lvl="1"/>
            <a:r>
              <a:rPr lang="en-US" dirty="0"/>
              <a:t>Use in a while loop -</a:t>
            </a:r>
          </a:p>
          <a:p>
            <a:pPr marL="868680" lvl="3" indent="0">
              <a:buNone/>
            </a:pPr>
            <a:r>
              <a:rPr lang="en-US" dirty="0">
                <a:latin typeface="Courier New" pitchFamily="49" charset="0"/>
                <a:cs typeface="Courier New" pitchFamily="49" charset="0"/>
              </a:rPr>
              <a:t>while (!</a:t>
            </a:r>
            <a:r>
              <a:rPr lang="en-US" dirty="0" err="1">
                <a:latin typeface="Courier New" pitchFamily="49" charset="0"/>
                <a:cs typeface="Courier New" pitchFamily="49" charset="0"/>
              </a:rPr>
              <a:t>feof</a:t>
            </a:r>
            <a:r>
              <a:rPr lang="en-US" dirty="0">
                <a:latin typeface="Courier New" pitchFamily="49" charset="0"/>
                <a:cs typeface="Courier New" pitchFamily="49" charset="0"/>
              </a:rPr>
              <a:t>(</a:t>
            </a:r>
            <a:r>
              <a:rPr lang="en-US" dirty="0" err="1">
                <a:latin typeface="Courier New" pitchFamily="49" charset="0"/>
                <a:cs typeface="Courier New" pitchFamily="49" charset="0"/>
              </a:rPr>
              <a:t>stdin</a:t>
            </a:r>
            <a:r>
              <a:rPr lang="en-US" dirty="0">
                <a:latin typeface="Courier New" pitchFamily="49" charset="0"/>
                <a:cs typeface="Courier New" pitchFamily="49" charset="0"/>
              </a:rPr>
              <a:t>))</a:t>
            </a:r>
          </a:p>
        </p:txBody>
      </p:sp>
    </p:spTree>
    <p:extLst>
      <p:ext uri="{BB962C8B-B14F-4D97-AF65-F5344CB8AC3E}">
        <p14:creationId xmlns:p14="http://schemas.microsoft.com/office/powerpoint/2010/main" val="3311743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End-of-file controlled loop</a:t>
            </a:r>
          </a:p>
        </p:txBody>
      </p:sp>
      <p:sp>
        <p:nvSpPr>
          <p:cNvPr id="4" name="TextBox 3"/>
          <p:cNvSpPr txBox="1"/>
          <p:nvPr/>
        </p:nvSpPr>
        <p:spPr>
          <a:xfrm>
            <a:off x="4038600" y="2752635"/>
            <a:ext cx="1292341" cy="400110"/>
          </a:xfrm>
          <a:prstGeom prst="rect">
            <a:avLst/>
          </a:prstGeom>
          <a:solidFill>
            <a:srgbClr val="7030A0"/>
          </a:solidFill>
        </p:spPr>
        <p:txBody>
          <a:bodyPr wrap="none" rtlCol="0">
            <a:spAutoFit/>
          </a:bodyPr>
          <a:lstStyle/>
          <a:p>
            <a:r>
              <a:rPr lang="en-US" sz="2000" b="1" dirty="0">
                <a:solidFill>
                  <a:schemeClr val="bg1"/>
                </a:solidFill>
              </a:rPr>
              <a:t>End of File</a:t>
            </a:r>
          </a:p>
        </p:txBody>
      </p:sp>
      <p:cxnSp>
        <p:nvCxnSpPr>
          <p:cNvPr id="5" name="Straight Arrow Connector 4"/>
          <p:cNvCxnSpPr>
            <a:stCxn id="4" idx="1"/>
          </p:cNvCxnSpPr>
          <p:nvPr/>
        </p:nvCxnSpPr>
        <p:spPr>
          <a:xfrm flipH="1">
            <a:off x="3009902" y="2952690"/>
            <a:ext cx="1028698" cy="40011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53096" y="1371600"/>
            <a:ext cx="418704" cy="2031325"/>
          </a:xfrm>
          <a:prstGeom prst="rect">
            <a:avLst/>
          </a:prstGeom>
          <a:noFill/>
          <a:ln>
            <a:solidFill>
              <a:schemeClr val="accent1"/>
            </a:solidFill>
            <a:prstDash val="dash"/>
          </a:ln>
        </p:spPr>
        <p:txBody>
          <a:bodyPr wrap="none" rtlCol="0">
            <a:spAutoFit/>
          </a:bodyPr>
          <a:lstStyle/>
          <a:p>
            <a:r>
              <a:rPr lang="en-US" dirty="0">
                <a:solidFill>
                  <a:srgbClr val="002060"/>
                </a:solidFill>
              </a:rPr>
              <a:t>25</a:t>
            </a:r>
          </a:p>
          <a:p>
            <a:r>
              <a:rPr lang="en-US" dirty="0">
                <a:solidFill>
                  <a:srgbClr val="002060"/>
                </a:solidFill>
              </a:rPr>
              <a:t>43</a:t>
            </a:r>
          </a:p>
          <a:p>
            <a:r>
              <a:rPr lang="en-US" dirty="0">
                <a:solidFill>
                  <a:srgbClr val="002060"/>
                </a:solidFill>
              </a:rPr>
              <a:t>67</a:t>
            </a:r>
          </a:p>
          <a:p>
            <a:r>
              <a:rPr lang="en-US" dirty="0">
                <a:solidFill>
                  <a:srgbClr val="002060"/>
                </a:solidFill>
              </a:rPr>
              <a:t>96</a:t>
            </a:r>
          </a:p>
          <a:p>
            <a:r>
              <a:rPr lang="en-US" dirty="0">
                <a:solidFill>
                  <a:srgbClr val="002060"/>
                </a:solidFill>
              </a:rPr>
              <a:t>12</a:t>
            </a:r>
          </a:p>
          <a:p>
            <a:r>
              <a:rPr lang="en-US" dirty="0">
                <a:solidFill>
                  <a:srgbClr val="002060"/>
                </a:solidFill>
              </a:rPr>
              <a:t>58</a:t>
            </a:r>
          </a:p>
          <a:p>
            <a:r>
              <a:rPr lang="en-US" dirty="0">
                <a:solidFill>
                  <a:srgbClr val="002060"/>
                </a:solidFill>
              </a:rPr>
              <a:t>44</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6767513" cy="2366963"/>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733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end-of-file controlled loop</a:t>
            </a:r>
          </a:p>
        </p:txBody>
      </p:sp>
      <p:sp>
        <p:nvSpPr>
          <p:cNvPr id="3" name="TextBox 2"/>
          <p:cNvSpPr txBox="1"/>
          <p:nvPr/>
        </p:nvSpPr>
        <p:spPr>
          <a:xfrm>
            <a:off x="2286000" y="1390471"/>
            <a:ext cx="762000" cy="1200329"/>
          </a:xfrm>
          <a:prstGeom prst="rect">
            <a:avLst/>
          </a:prstGeom>
          <a:noFill/>
          <a:ln>
            <a:solidFill>
              <a:schemeClr val="accent1"/>
            </a:solidFill>
            <a:prstDash val="dash"/>
          </a:ln>
        </p:spPr>
        <p:txBody>
          <a:bodyPr wrap="square" rtlCol="0">
            <a:spAutoFit/>
          </a:bodyPr>
          <a:lstStyle/>
          <a:p>
            <a:r>
              <a:rPr lang="en-US" dirty="0">
                <a:solidFill>
                  <a:srgbClr val="002060"/>
                </a:solidFill>
              </a:rPr>
              <a:t>25 43</a:t>
            </a:r>
          </a:p>
          <a:p>
            <a:r>
              <a:rPr lang="en-US" dirty="0">
                <a:solidFill>
                  <a:srgbClr val="002060"/>
                </a:solidFill>
              </a:rPr>
              <a:t>67 96</a:t>
            </a:r>
          </a:p>
          <a:p>
            <a:r>
              <a:rPr lang="en-US" dirty="0">
                <a:solidFill>
                  <a:srgbClr val="002060"/>
                </a:solidFill>
              </a:rPr>
              <a:t>12 58</a:t>
            </a:r>
          </a:p>
          <a:p>
            <a:r>
              <a:rPr lang="en-US" dirty="0">
                <a:solidFill>
                  <a:srgbClr val="002060"/>
                </a:solidFill>
              </a:rPr>
              <a:t>44 99</a:t>
            </a:r>
          </a:p>
        </p:txBody>
      </p:sp>
      <p:sp>
        <p:nvSpPr>
          <p:cNvPr id="4" name="TextBox 3"/>
          <p:cNvSpPr txBox="1"/>
          <p:nvPr/>
        </p:nvSpPr>
        <p:spPr>
          <a:xfrm>
            <a:off x="4038600" y="1990635"/>
            <a:ext cx="1292341" cy="400110"/>
          </a:xfrm>
          <a:prstGeom prst="rect">
            <a:avLst/>
          </a:prstGeom>
          <a:solidFill>
            <a:srgbClr val="7030A0"/>
          </a:solidFill>
        </p:spPr>
        <p:txBody>
          <a:bodyPr wrap="none" rtlCol="0">
            <a:spAutoFit/>
          </a:bodyPr>
          <a:lstStyle/>
          <a:p>
            <a:r>
              <a:rPr lang="en-US" sz="2000" b="1" dirty="0">
                <a:solidFill>
                  <a:schemeClr val="bg1"/>
                </a:solidFill>
              </a:rPr>
              <a:t>End of File</a:t>
            </a:r>
          </a:p>
        </p:txBody>
      </p:sp>
      <p:cxnSp>
        <p:nvCxnSpPr>
          <p:cNvPr id="5" name="Straight Arrow Connector 4"/>
          <p:cNvCxnSpPr>
            <a:stCxn id="4" idx="1"/>
          </p:cNvCxnSpPr>
          <p:nvPr/>
        </p:nvCxnSpPr>
        <p:spPr>
          <a:xfrm flipH="1">
            <a:off x="3009902" y="2190690"/>
            <a:ext cx="1028698" cy="400110"/>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79132"/>
            <a:ext cx="7550944" cy="2950369"/>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14400" y="5748556"/>
            <a:ext cx="7550944" cy="369332"/>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endOfData5.c </a:t>
            </a:r>
            <a:r>
              <a:rPr lang="en-US" dirty="0"/>
              <a:t>    can run it with </a:t>
            </a:r>
            <a:r>
              <a:rPr lang="en-US" dirty="0">
                <a:latin typeface="Courier New" charset="0"/>
                <a:ea typeface="Courier New" charset="0"/>
                <a:cs typeface="Courier New" charset="0"/>
              </a:rPr>
              <a:t>ctrl-d</a:t>
            </a:r>
            <a:r>
              <a:rPr lang="en-US" dirty="0"/>
              <a:t> or redirect </a:t>
            </a:r>
            <a:r>
              <a:rPr lang="en-US" dirty="0">
                <a:latin typeface="Courier New" charset="0"/>
                <a:ea typeface="Courier New" charset="0"/>
                <a:cs typeface="Courier New" charset="0"/>
              </a:rPr>
              <a:t>input.txt</a:t>
            </a:r>
          </a:p>
        </p:txBody>
      </p:sp>
    </p:spTree>
    <p:extLst>
      <p:ext uri="{BB962C8B-B14F-4D97-AF65-F5344CB8AC3E}">
        <p14:creationId xmlns:p14="http://schemas.microsoft.com/office/powerpoint/2010/main" val="2999257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dirty="0"/>
              <a:t>Looping Subtask: Counting</a:t>
            </a:r>
          </a:p>
        </p:txBody>
      </p:sp>
      <p:sp>
        <p:nvSpPr>
          <p:cNvPr id="6148" name="Rectangle 3"/>
          <p:cNvSpPr>
            <a:spLocks noGrp="1" noChangeArrowheads="1"/>
          </p:cNvSpPr>
          <p:nvPr>
            <p:ph sz="quarter" idx="1"/>
          </p:nvPr>
        </p:nvSpPr>
        <p:spPr/>
        <p:txBody>
          <a:bodyPr>
            <a:normAutofit/>
          </a:bodyPr>
          <a:lstStyle/>
          <a:p>
            <a:pPr eaLnBrk="1" hangingPunct="1"/>
            <a:r>
              <a:rPr lang="en-US" sz="2800" dirty="0"/>
              <a:t>Example:  Find the number of scores in a file </a:t>
            </a:r>
          </a:p>
          <a:p>
            <a:pPr lvl="1"/>
            <a:r>
              <a:rPr lang="en-US" sz="2800" dirty="0"/>
              <a:t>Here the program state that must be maintained is a </a:t>
            </a:r>
            <a:r>
              <a:rPr lang="en-US" sz="2800" i="1" dirty="0"/>
              <a:t>counter</a:t>
            </a:r>
            <a:r>
              <a:rPr lang="en-US" sz="2800" dirty="0"/>
              <a:t> that maintains the number of scores that have been read so far.</a:t>
            </a:r>
          </a:p>
          <a:p>
            <a:r>
              <a:rPr lang="en-US" sz="2800" dirty="0"/>
              <a:t>Steps</a:t>
            </a:r>
          </a:p>
          <a:p>
            <a:pPr lvl="1" eaLnBrk="1" hangingPunct="1"/>
            <a:r>
              <a:rPr lang="en-US" sz="2800" dirty="0"/>
              <a:t>Declare an </a:t>
            </a:r>
            <a:r>
              <a:rPr lang="en-US" sz="2800" dirty="0" err="1">
                <a:latin typeface="Courier New" charset="0"/>
                <a:ea typeface="Courier New" charset="0"/>
                <a:cs typeface="Courier New" charset="0"/>
              </a:rPr>
              <a:t>int</a:t>
            </a:r>
            <a:r>
              <a:rPr lang="en-US" sz="2800" dirty="0"/>
              <a:t> variable for the count</a:t>
            </a:r>
          </a:p>
          <a:p>
            <a:pPr lvl="1" eaLnBrk="1" hangingPunct="1"/>
            <a:r>
              <a:rPr lang="mr-IN" sz="2800" dirty="0"/>
              <a:t>…</a:t>
            </a:r>
            <a:r>
              <a:rPr lang="en-US" sz="2800" dirty="0"/>
              <a:t> then what?</a:t>
            </a:r>
          </a:p>
        </p:txBody>
      </p:sp>
      <p:pic>
        <p:nvPicPr>
          <p:cNvPr id="15362" name="Picture 2"/>
          <p:cNvPicPr>
            <a:picLocks noChangeAspect="1" noChangeArrowheads="1"/>
          </p:cNvPicPr>
          <p:nvPr/>
        </p:nvPicPr>
        <p:blipFill>
          <a:blip r:embed="rId3" cstate="print"/>
          <a:srcRect t="11890"/>
          <a:stretch>
            <a:fillRect/>
          </a:stretch>
        </p:blipFill>
        <p:spPr bwMode="auto">
          <a:xfrm>
            <a:off x="7239000" y="4114800"/>
            <a:ext cx="1524000" cy="1742314"/>
          </a:xfrm>
          <a:prstGeom prst="rect">
            <a:avLst/>
          </a:prstGeom>
          <a:noFill/>
        </p:spPr>
      </p:pic>
    </p:spTree>
    <p:extLst>
      <p:ext uri="{BB962C8B-B14F-4D97-AF65-F5344CB8AC3E}">
        <p14:creationId xmlns:p14="http://schemas.microsoft.com/office/powerpoint/2010/main" val="138538992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dirty="0"/>
              <a:t>Looping Subtask: Counting</a:t>
            </a:r>
          </a:p>
        </p:txBody>
      </p:sp>
      <p:sp>
        <p:nvSpPr>
          <p:cNvPr id="6148" name="Rectangle 3"/>
          <p:cNvSpPr>
            <a:spLocks noGrp="1" noChangeArrowheads="1"/>
          </p:cNvSpPr>
          <p:nvPr>
            <p:ph sz="quarter" idx="1"/>
          </p:nvPr>
        </p:nvSpPr>
        <p:spPr/>
        <p:txBody>
          <a:bodyPr>
            <a:normAutofit/>
          </a:bodyPr>
          <a:lstStyle/>
          <a:p>
            <a:pPr eaLnBrk="1" hangingPunct="1"/>
            <a:r>
              <a:rPr lang="en-US" sz="2800" dirty="0"/>
              <a:t>Example:  Find the number of scores in a file </a:t>
            </a:r>
          </a:p>
          <a:p>
            <a:pPr lvl="1"/>
            <a:r>
              <a:rPr lang="en-US" sz="2800" dirty="0"/>
              <a:t>Here the program state that must be maintained is a </a:t>
            </a:r>
            <a:r>
              <a:rPr lang="en-US" sz="2800" i="1" dirty="0"/>
              <a:t>counter</a:t>
            </a:r>
            <a:r>
              <a:rPr lang="en-US" sz="2800" dirty="0"/>
              <a:t> that maintains the number of scores that have been read so far.</a:t>
            </a:r>
          </a:p>
          <a:p>
            <a:r>
              <a:rPr lang="en-US" sz="2800" dirty="0"/>
              <a:t>Steps</a:t>
            </a:r>
          </a:p>
          <a:p>
            <a:pPr lvl="1" eaLnBrk="1" hangingPunct="1"/>
            <a:r>
              <a:rPr lang="en-US" sz="2800" dirty="0"/>
              <a:t>Declare an </a:t>
            </a:r>
            <a:r>
              <a:rPr lang="en-US" sz="2800" dirty="0" err="1">
                <a:latin typeface="Courier New" charset="0"/>
                <a:ea typeface="Courier New" charset="0"/>
                <a:cs typeface="Courier New" charset="0"/>
              </a:rPr>
              <a:t>int</a:t>
            </a:r>
            <a:r>
              <a:rPr lang="en-US" sz="2800" dirty="0"/>
              <a:t> variable for the count</a:t>
            </a:r>
          </a:p>
          <a:p>
            <a:pPr lvl="1" eaLnBrk="1" hangingPunct="1"/>
            <a:r>
              <a:rPr lang="en-US" sz="2800" dirty="0"/>
              <a:t>Initialize the count to zero</a:t>
            </a:r>
          </a:p>
          <a:p>
            <a:pPr lvl="1" eaLnBrk="1" hangingPunct="1"/>
            <a:r>
              <a:rPr lang="mr-IN" sz="2800" dirty="0"/>
              <a:t>…</a:t>
            </a:r>
            <a:r>
              <a:rPr lang="en-US" sz="2800" dirty="0"/>
              <a:t> then what?</a:t>
            </a:r>
          </a:p>
          <a:p>
            <a:pPr lvl="1" eaLnBrk="1" hangingPunct="1"/>
            <a:endParaRPr lang="en-US" sz="2800" dirty="0"/>
          </a:p>
        </p:txBody>
      </p:sp>
      <p:pic>
        <p:nvPicPr>
          <p:cNvPr id="15362" name="Picture 2"/>
          <p:cNvPicPr>
            <a:picLocks noChangeAspect="1" noChangeArrowheads="1"/>
          </p:cNvPicPr>
          <p:nvPr/>
        </p:nvPicPr>
        <p:blipFill>
          <a:blip r:embed="rId3" cstate="print"/>
          <a:srcRect t="11890"/>
          <a:stretch>
            <a:fillRect/>
          </a:stretch>
        </p:blipFill>
        <p:spPr bwMode="auto">
          <a:xfrm>
            <a:off x="7239000" y="4114800"/>
            <a:ext cx="1524000" cy="1742314"/>
          </a:xfrm>
          <a:prstGeom prst="rect">
            <a:avLst/>
          </a:prstGeom>
          <a:noFill/>
        </p:spPr>
      </p:pic>
    </p:spTree>
    <p:extLst>
      <p:ext uri="{BB962C8B-B14F-4D97-AF65-F5344CB8AC3E}">
        <p14:creationId xmlns:p14="http://schemas.microsoft.com/office/powerpoint/2010/main" val="31784676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dirty="0"/>
              <a:t>Looping Subtask: Counting</a:t>
            </a:r>
          </a:p>
        </p:txBody>
      </p:sp>
      <p:sp>
        <p:nvSpPr>
          <p:cNvPr id="6148" name="Rectangle 3"/>
          <p:cNvSpPr>
            <a:spLocks noGrp="1" noChangeArrowheads="1"/>
          </p:cNvSpPr>
          <p:nvPr>
            <p:ph sz="quarter" idx="1"/>
          </p:nvPr>
        </p:nvSpPr>
        <p:spPr/>
        <p:txBody>
          <a:bodyPr>
            <a:normAutofit/>
          </a:bodyPr>
          <a:lstStyle/>
          <a:p>
            <a:pPr eaLnBrk="1" hangingPunct="1"/>
            <a:r>
              <a:rPr lang="en-US" sz="2800" dirty="0"/>
              <a:t>Example:  Find the number of scores in a file </a:t>
            </a:r>
          </a:p>
          <a:p>
            <a:pPr lvl="1"/>
            <a:r>
              <a:rPr lang="en-US" sz="2800" dirty="0"/>
              <a:t>Here the program state that must be maintained is a </a:t>
            </a:r>
            <a:r>
              <a:rPr lang="en-US" sz="2800" i="1" dirty="0"/>
              <a:t>counter</a:t>
            </a:r>
            <a:r>
              <a:rPr lang="en-US" sz="2800" dirty="0"/>
              <a:t> that maintains the number of scores that have been read so far.</a:t>
            </a:r>
          </a:p>
          <a:p>
            <a:r>
              <a:rPr lang="en-US" sz="2800" dirty="0"/>
              <a:t>Steps</a:t>
            </a:r>
          </a:p>
          <a:p>
            <a:pPr lvl="1" eaLnBrk="1" hangingPunct="1"/>
            <a:r>
              <a:rPr lang="en-US" sz="2800" dirty="0"/>
              <a:t>Declare an </a:t>
            </a:r>
            <a:r>
              <a:rPr lang="en-US" sz="2800" dirty="0" err="1">
                <a:latin typeface="Courier New" charset="0"/>
                <a:ea typeface="Courier New" charset="0"/>
                <a:cs typeface="Courier New" charset="0"/>
              </a:rPr>
              <a:t>int</a:t>
            </a:r>
            <a:r>
              <a:rPr lang="en-US" sz="2800" dirty="0"/>
              <a:t> variable for the count</a:t>
            </a:r>
          </a:p>
          <a:p>
            <a:pPr lvl="1" eaLnBrk="1" hangingPunct="1"/>
            <a:r>
              <a:rPr lang="en-US" sz="2800" dirty="0"/>
              <a:t>Initialize the count to zero</a:t>
            </a:r>
          </a:p>
          <a:p>
            <a:pPr lvl="1" eaLnBrk="1" hangingPunct="1"/>
            <a:r>
              <a:rPr lang="en-US" sz="2800" dirty="0"/>
              <a:t>Increment the count </a:t>
            </a:r>
            <a:br>
              <a:rPr lang="en-US" sz="2800" dirty="0"/>
            </a:br>
            <a:r>
              <a:rPr lang="en-US" sz="2800" dirty="0"/>
              <a:t>in the body of the loop</a:t>
            </a:r>
          </a:p>
          <a:p>
            <a:pPr lvl="1" eaLnBrk="1" hangingPunct="1"/>
            <a:endParaRPr lang="en-US" sz="2800" dirty="0"/>
          </a:p>
        </p:txBody>
      </p:sp>
      <p:pic>
        <p:nvPicPr>
          <p:cNvPr id="15362" name="Picture 2"/>
          <p:cNvPicPr>
            <a:picLocks noChangeAspect="1" noChangeArrowheads="1"/>
          </p:cNvPicPr>
          <p:nvPr/>
        </p:nvPicPr>
        <p:blipFill>
          <a:blip r:embed="rId3" cstate="print"/>
          <a:srcRect t="11890"/>
          <a:stretch>
            <a:fillRect/>
          </a:stretch>
        </p:blipFill>
        <p:spPr bwMode="auto">
          <a:xfrm>
            <a:off x="7239000" y="4114800"/>
            <a:ext cx="1524000" cy="1742314"/>
          </a:xfrm>
          <a:prstGeom prst="rect">
            <a:avLst/>
          </a:prstGeom>
          <a:noFill/>
        </p:spPr>
      </p:pic>
    </p:spTree>
    <p:extLst>
      <p:ext uri="{BB962C8B-B14F-4D97-AF65-F5344CB8AC3E}">
        <p14:creationId xmlns:p14="http://schemas.microsoft.com/office/powerpoint/2010/main" val="348509022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noFill/>
        </p:spPr>
        <p:txBody>
          <a:bodyPr/>
          <a:lstStyle/>
          <a:p>
            <a:pPr eaLnBrk="1" hangingPunct="1"/>
            <a:r>
              <a:rPr lang="en-US"/>
              <a:t>Looping Subtask:  Counting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66" y="1295400"/>
            <a:ext cx="6559296" cy="4206240"/>
          </a:xfrm>
          <a:prstGeom prst="rect">
            <a:avLst/>
          </a:prstGeom>
        </p:spPr>
      </p:pic>
      <p:sp>
        <p:nvSpPr>
          <p:cNvPr id="5" name="TextBox 4"/>
          <p:cNvSpPr txBox="1"/>
          <p:nvPr/>
        </p:nvSpPr>
        <p:spPr>
          <a:xfrm>
            <a:off x="1059766" y="5562600"/>
            <a:ext cx="6559296" cy="369332"/>
          </a:xfrm>
          <a:prstGeom prst="rect">
            <a:avLst/>
          </a:prstGeom>
          <a:noFill/>
          <a:ln>
            <a:solidFill>
              <a:schemeClr val="bg1">
                <a:lumMod val="50000"/>
              </a:schemeClr>
            </a:solidFill>
          </a:ln>
        </p:spPr>
        <p:txBody>
          <a:bodyPr wrap="square" rtlCol="0">
            <a:spAutoFit/>
          </a:bodyPr>
          <a:lstStyle/>
          <a:p>
            <a:r>
              <a:rPr lang="en-US" dirty="0" err="1">
                <a:latin typeface="Courier New" charset="0"/>
                <a:ea typeface="Courier New" charset="0"/>
                <a:cs typeface="Courier New" charset="0"/>
              </a:rPr>
              <a:t>counting.c</a:t>
            </a:r>
            <a:r>
              <a:rPr lang="en-US" dirty="0">
                <a:latin typeface="Courier New" charset="0"/>
                <a:ea typeface="Courier New" charset="0"/>
                <a:cs typeface="Courier New" charset="0"/>
              </a:rPr>
              <a:t> </a:t>
            </a:r>
            <a:r>
              <a:rPr lang="en-US" dirty="0"/>
              <a:t>    using input from keyboard with </a:t>
            </a:r>
            <a:r>
              <a:rPr lang="en-US" dirty="0">
                <a:latin typeface="Courier New" charset="0"/>
                <a:ea typeface="Courier New" charset="0"/>
                <a:cs typeface="Courier New" charset="0"/>
              </a:rPr>
              <a:t>ctrl-d</a:t>
            </a:r>
            <a:r>
              <a:rPr lang="en-US" dirty="0"/>
              <a:t> to quit</a:t>
            </a:r>
            <a:endParaRPr lang="en-US" dirty="0">
              <a:latin typeface="Courier New" charset="0"/>
              <a:ea typeface="Courier New" charset="0"/>
              <a:cs typeface="Courier New" charset="0"/>
            </a:endParaRPr>
          </a:p>
        </p:txBody>
      </p:sp>
      <p:sp>
        <p:nvSpPr>
          <p:cNvPr id="6" name="TextBox 5"/>
          <p:cNvSpPr txBox="1"/>
          <p:nvPr/>
        </p:nvSpPr>
        <p:spPr>
          <a:xfrm>
            <a:off x="1059766" y="5992892"/>
            <a:ext cx="6559296" cy="646331"/>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counting2.c </a:t>
            </a:r>
            <a:r>
              <a:rPr lang="en-US" dirty="0"/>
              <a:t>  with redirect from file </a:t>
            </a:r>
            <a:r>
              <a:rPr lang="en-US" dirty="0">
                <a:latin typeface="Courier New" charset="0"/>
                <a:ea typeface="Courier New" charset="0"/>
                <a:cs typeface="Courier New" charset="0"/>
              </a:rPr>
              <a:t>input3.txt </a:t>
            </a:r>
          </a:p>
          <a:p>
            <a:r>
              <a:rPr lang="en-US" dirty="0">
                <a:latin typeface="Courier New" charset="0"/>
                <a:ea typeface="Courier New" charset="0"/>
                <a:cs typeface="Courier New" charset="0"/>
              </a:rPr>
              <a:t>             </a:t>
            </a:r>
            <a:r>
              <a:rPr lang="en-US" dirty="0"/>
              <a:t>(changed </a:t>
            </a:r>
            <a:r>
              <a:rPr lang="en-US" dirty="0" err="1"/>
              <a:t>printf’s</a:t>
            </a:r>
            <a:r>
              <a:rPr lang="en-US" dirty="0"/>
              <a:t>)</a:t>
            </a:r>
            <a:endParaRPr lang="en-US" dirty="0">
              <a:latin typeface="Courier New" charset="0"/>
              <a:ea typeface="Courier New" charset="0"/>
              <a:cs typeface="Courier New" charset="0"/>
            </a:endParaRPr>
          </a:p>
        </p:txBody>
      </p:sp>
    </p:spTree>
    <p:extLst>
      <p:ext uri="{BB962C8B-B14F-4D97-AF65-F5344CB8AC3E}">
        <p14:creationId xmlns:p14="http://schemas.microsoft.com/office/powerpoint/2010/main" val="27967998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US"/>
              <a:t>Repetition (Looping)</a:t>
            </a:r>
          </a:p>
        </p:txBody>
      </p:sp>
      <p:sp>
        <p:nvSpPr>
          <p:cNvPr id="7172" name="Rectangle 3"/>
          <p:cNvSpPr>
            <a:spLocks noGrp="1" noChangeArrowheads="1"/>
          </p:cNvSpPr>
          <p:nvPr>
            <p:ph sz="quarter" idx="1"/>
          </p:nvPr>
        </p:nvSpPr>
        <p:spPr/>
        <p:txBody>
          <a:bodyPr/>
          <a:lstStyle/>
          <a:p>
            <a:pPr eaLnBrk="1" hangingPunct="1">
              <a:defRPr/>
            </a:pPr>
            <a:r>
              <a:rPr lang="en-US" dirty="0"/>
              <a:t>Use looping when you want to execute a block of code several times</a:t>
            </a:r>
          </a:p>
          <a:p>
            <a:pPr lvl="1">
              <a:defRPr/>
            </a:pPr>
            <a:r>
              <a:rPr lang="en-US" dirty="0"/>
              <a:t>Block of code = Body of loop</a:t>
            </a:r>
          </a:p>
          <a:p>
            <a:pPr eaLnBrk="1" hangingPunct="1">
              <a:defRPr/>
            </a:pPr>
            <a:r>
              <a:rPr lang="en-US" dirty="0"/>
              <a:t>C provides three types of loops</a:t>
            </a:r>
          </a:p>
          <a:p>
            <a:pPr marL="990600" lvl="1" indent="-533400" eaLnBrk="1" hangingPunct="1">
              <a:lnSpc>
                <a:spcPct val="90000"/>
              </a:lnSpc>
              <a:spcBef>
                <a:spcPts val="600"/>
              </a:spcBef>
              <a:defRPr/>
            </a:pPr>
            <a:r>
              <a:rPr lang="en-US" i="1" dirty="0">
                <a:solidFill>
                  <a:srgbClr val="FF9933"/>
                </a:solidFill>
              </a:rPr>
              <a:t>while</a:t>
            </a:r>
            <a:r>
              <a:rPr lang="en-US" dirty="0"/>
              <a:t> statement</a:t>
            </a:r>
          </a:p>
          <a:p>
            <a:pPr marL="1371600" lvl="2" indent="-457200" eaLnBrk="1" hangingPunct="1">
              <a:lnSpc>
                <a:spcPct val="90000"/>
              </a:lnSpc>
              <a:spcBef>
                <a:spcPct val="0"/>
              </a:spcBef>
              <a:buClr>
                <a:schemeClr val="accent2"/>
              </a:buClr>
              <a:defRPr/>
            </a:pPr>
            <a:r>
              <a:rPr lang="en-US" i="1" dirty="0"/>
              <a:t>Most flexible</a:t>
            </a:r>
          </a:p>
          <a:p>
            <a:pPr marL="1371600" lvl="2" indent="-457200" eaLnBrk="1" hangingPunct="1">
              <a:lnSpc>
                <a:spcPct val="90000"/>
              </a:lnSpc>
              <a:spcBef>
                <a:spcPct val="0"/>
              </a:spcBef>
              <a:buClr>
                <a:schemeClr val="accent2"/>
              </a:buClr>
              <a:defRPr/>
            </a:pPr>
            <a:r>
              <a:rPr lang="en-US" i="1" dirty="0"/>
              <a:t>No ‘restrictions’</a:t>
            </a:r>
          </a:p>
          <a:p>
            <a:pPr marL="990600" lvl="1" indent="-533400" eaLnBrk="1" hangingPunct="1">
              <a:lnSpc>
                <a:spcPct val="90000"/>
              </a:lnSpc>
              <a:spcBef>
                <a:spcPts val="600"/>
              </a:spcBef>
              <a:defRPr/>
            </a:pPr>
            <a:r>
              <a:rPr lang="en-US" i="1" dirty="0">
                <a:solidFill>
                  <a:srgbClr val="FF9933"/>
                </a:solidFill>
              </a:rPr>
              <a:t>for</a:t>
            </a:r>
            <a:r>
              <a:rPr lang="en-US" i="1" dirty="0"/>
              <a:t> </a:t>
            </a:r>
            <a:r>
              <a:rPr lang="en-US" dirty="0"/>
              <a:t>statement</a:t>
            </a:r>
          </a:p>
          <a:p>
            <a:pPr marL="1371600" lvl="2" indent="-457200" eaLnBrk="1" hangingPunct="1">
              <a:lnSpc>
                <a:spcPct val="90000"/>
              </a:lnSpc>
              <a:spcBef>
                <a:spcPct val="0"/>
              </a:spcBef>
              <a:buClr>
                <a:schemeClr val="accent2"/>
              </a:buClr>
              <a:defRPr/>
            </a:pPr>
            <a:r>
              <a:rPr lang="en-US" i="1" dirty="0"/>
              <a:t>Natural</a:t>
            </a:r>
            <a:r>
              <a:rPr lang="en-US" dirty="0"/>
              <a:t>  ‘counting’ loop</a:t>
            </a:r>
          </a:p>
          <a:p>
            <a:pPr marL="990600" lvl="1" indent="-533400">
              <a:lnSpc>
                <a:spcPct val="90000"/>
              </a:lnSpc>
              <a:spcBef>
                <a:spcPts val="600"/>
              </a:spcBef>
              <a:defRPr/>
            </a:pPr>
            <a:r>
              <a:rPr lang="en-US" i="1" dirty="0">
                <a:solidFill>
                  <a:srgbClr val="FF9933"/>
                </a:solidFill>
              </a:rPr>
              <a:t>do-while</a:t>
            </a:r>
            <a:r>
              <a:rPr lang="en-US" dirty="0"/>
              <a:t> statement</a:t>
            </a:r>
          </a:p>
          <a:p>
            <a:pPr marL="1371600" lvl="2" indent="-457200">
              <a:lnSpc>
                <a:spcPct val="90000"/>
              </a:lnSpc>
              <a:spcBef>
                <a:spcPct val="0"/>
              </a:spcBef>
              <a:buClr>
                <a:schemeClr val="accent2"/>
              </a:buClr>
              <a:defRPr/>
            </a:pPr>
            <a:r>
              <a:rPr lang="en-US" i="1" dirty="0"/>
              <a:t>Always executes body at least once</a:t>
            </a:r>
          </a:p>
          <a:p>
            <a:pPr eaLnBrk="1" hangingPunct="1">
              <a:buFont typeface="Wingdings" pitchFamily="2" charset="2"/>
              <a:buNone/>
              <a:defRPr/>
            </a:pPr>
            <a:endParaRPr lang="en-US" dirty="0"/>
          </a:p>
        </p:txBody>
      </p:sp>
      <p:pic>
        <p:nvPicPr>
          <p:cNvPr id="4" name="Picture 2"/>
          <p:cNvPicPr>
            <a:picLocks noChangeAspect="1" noChangeArrowheads="1"/>
          </p:cNvPicPr>
          <p:nvPr/>
        </p:nvPicPr>
        <p:blipFill>
          <a:blip r:embed="rId3" cstate="print"/>
          <a:srcRect l="53760" t="14497" r="8640" b="16752"/>
          <a:stretch>
            <a:fillRect/>
          </a:stretch>
        </p:blipFill>
        <p:spPr bwMode="auto">
          <a:xfrm>
            <a:off x="838200" y="3352800"/>
            <a:ext cx="1000330" cy="718446"/>
          </a:xfrm>
          <a:prstGeom prst="rect">
            <a:avLst/>
          </a:prstGeom>
          <a:noFill/>
        </p:spPr>
      </p:pic>
      <p:sp>
        <p:nvSpPr>
          <p:cNvPr id="5" name="TextBox 4"/>
          <p:cNvSpPr txBox="1"/>
          <p:nvPr/>
        </p:nvSpPr>
        <p:spPr>
          <a:xfrm>
            <a:off x="1208449" y="3448087"/>
            <a:ext cx="336699" cy="523220"/>
          </a:xfrm>
          <a:prstGeom prst="rect">
            <a:avLst/>
          </a:prstGeom>
          <a:noFill/>
        </p:spPr>
        <p:txBody>
          <a:bodyPr wrap="square" rtlCol="0">
            <a:spAutoFit/>
          </a:bodyPr>
          <a:lstStyle/>
          <a:p>
            <a:r>
              <a:rPr lang="en-US" sz="2800" b="1" dirty="0">
                <a:solidFill>
                  <a:srgbClr val="FF0000"/>
                </a:solidFill>
              </a:rPr>
              <a:t>1</a:t>
            </a:r>
          </a:p>
        </p:txBody>
      </p:sp>
      <p:pic>
        <p:nvPicPr>
          <p:cNvPr id="6" name="Picture 2"/>
          <p:cNvPicPr>
            <a:picLocks noChangeAspect="1" noChangeArrowheads="1"/>
          </p:cNvPicPr>
          <p:nvPr/>
        </p:nvPicPr>
        <p:blipFill>
          <a:blip r:embed="rId3" cstate="print"/>
          <a:srcRect l="53760" t="14497" r="8640" b="16752"/>
          <a:stretch>
            <a:fillRect/>
          </a:stretch>
        </p:blipFill>
        <p:spPr bwMode="auto">
          <a:xfrm>
            <a:off x="838200" y="4158354"/>
            <a:ext cx="1000330" cy="718446"/>
          </a:xfrm>
          <a:prstGeom prst="rect">
            <a:avLst/>
          </a:prstGeom>
          <a:noFill/>
        </p:spPr>
      </p:pic>
      <p:sp>
        <p:nvSpPr>
          <p:cNvPr id="7" name="TextBox 6"/>
          <p:cNvSpPr txBox="1"/>
          <p:nvPr/>
        </p:nvSpPr>
        <p:spPr>
          <a:xfrm>
            <a:off x="1208449" y="4253641"/>
            <a:ext cx="336699" cy="523220"/>
          </a:xfrm>
          <a:prstGeom prst="rect">
            <a:avLst/>
          </a:prstGeom>
          <a:noFill/>
        </p:spPr>
        <p:txBody>
          <a:bodyPr wrap="square" rtlCol="0">
            <a:spAutoFit/>
          </a:bodyPr>
          <a:lstStyle/>
          <a:p>
            <a:r>
              <a:rPr lang="en-US" sz="2800" b="1" dirty="0">
                <a:solidFill>
                  <a:srgbClr val="FF0000"/>
                </a:solidFill>
              </a:rPr>
              <a:t>2</a:t>
            </a:r>
          </a:p>
        </p:txBody>
      </p:sp>
      <p:pic>
        <p:nvPicPr>
          <p:cNvPr id="8" name="Picture 2"/>
          <p:cNvPicPr>
            <a:picLocks noChangeAspect="1" noChangeArrowheads="1"/>
          </p:cNvPicPr>
          <p:nvPr/>
        </p:nvPicPr>
        <p:blipFill>
          <a:blip r:embed="rId3" cstate="print"/>
          <a:srcRect l="53760" t="14497" r="8640" b="16752"/>
          <a:stretch>
            <a:fillRect/>
          </a:stretch>
        </p:blipFill>
        <p:spPr bwMode="auto">
          <a:xfrm>
            <a:off x="838200" y="4996554"/>
            <a:ext cx="1000330" cy="718446"/>
          </a:xfrm>
          <a:prstGeom prst="rect">
            <a:avLst/>
          </a:prstGeom>
          <a:noFill/>
        </p:spPr>
      </p:pic>
      <p:sp>
        <p:nvSpPr>
          <p:cNvPr id="9" name="TextBox 8"/>
          <p:cNvSpPr txBox="1"/>
          <p:nvPr/>
        </p:nvSpPr>
        <p:spPr>
          <a:xfrm>
            <a:off x="1208449" y="5091841"/>
            <a:ext cx="336699" cy="523220"/>
          </a:xfrm>
          <a:prstGeom prst="rect">
            <a:avLst/>
          </a:prstGeom>
          <a:noFill/>
        </p:spPr>
        <p:txBody>
          <a:bodyPr wrap="square" rtlCol="0">
            <a:spAutoFit/>
          </a:bodyPr>
          <a:lstStyle/>
          <a:p>
            <a:r>
              <a:rPr lang="en-US" sz="2800" b="1" dirty="0">
                <a:solidFill>
                  <a:srgbClr val="FF0000"/>
                </a:solidFill>
              </a:rPr>
              <a:t>3</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noFill/>
        </p:spPr>
        <p:txBody>
          <a:bodyPr/>
          <a:lstStyle/>
          <a:p>
            <a:pPr eaLnBrk="1" hangingPunct="1"/>
            <a:r>
              <a:rPr lang="en-US"/>
              <a:t>Looping Subtask:  Counting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828800"/>
            <a:ext cx="6350794" cy="3633788"/>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59766" y="5562600"/>
            <a:ext cx="6388308" cy="369332"/>
          </a:xfrm>
          <a:prstGeom prst="rect">
            <a:avLst/>
          </a:prstGeom>
          <a:noFill/>
          <a:ln>
            <a:solidFill>
              <a:schemeClr val="bg1">
                <a:lumMod val="50000"/>
              </a:schemeClr>
            </a:solidFill>
          </a:ln>
        </p:spPr>
        <p:txBody>
          <a:bodyPr wrap="square" rtlCol="0">
            <a:spAutoFit/>
          </a:bodyPr>
          <a:lstStyle/>
          <a:p>
            <a:r>
              <a:rPr lang="en-US">
                <a:latin typeface="Courier New" charset="0"/>
                <a:ea typeface="Courier New" charset="0"/>
                <a:cs typeface="Courier New" charset="0"/>
              </a:rPr>
              <a:t>counting3.c </a:t>
            </a:r>
            <a:r>
              <a:rPr lang="en-US"/>
              <a:t> using </a:t>
            </a:r>
            <a:r>
              <a:rPr lang="en-US" dirty="0"/>
              <a:t>input from keyboard with </a:t>
            </a:r>
            <a:r>
              <a:rPr lang="en-US" dirty="0">
                <a:latin typeface="Courier New" charset="0"/>
                <a:ea typeface="Courier New" charset="0"/>
                <a:cs typeface="Courier New" charset="0"/>
              </a:rPr>
              <a:t>ctrl-d</a:t>
            </a:r>
            <a:r>
              <a:rPr lang="en-US" dirty="0"/>
              <a:t> to quit</a:t>
            </a:r>
            <a:endParaRPr lang="en-US" dirty="0">
              <a:latin typeface="Courier New" charset="0"/>
              <a:ea typeface="Courier New" charset="0"/>
              <a:cs typeface="Courier New" charset="0"/>
            </a:endParaRPr>
          </a:p>
        </p:txBody>
      </p:sp>
    </p:spTree>
    <p:extLst>
      <p:ext uri="{BB962C8B-B14F-4D97-AF65-F5344CB8AC3E}">
        <p14:creationId xmlns:p14="http://schemas.microsoft.com/office/powerpoint/2010/main" val="121805033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noFill/>
        </p:spPr>
        <p:txBody>
          <a:bodyPr/>
          <a:lstStyle/>
          <a:p>
            <a:pPr eaLnBrk="1" hangingPunct="1"/>
            <a:r>
              <a:rPr lang="en-US"/>
              <a:t>Looping Subtask:  Counting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08260"/>
            <a:ext cx="7156704" cy="3090672"/>
          </a:xfrm>
          <a:prstGeom prst="rect">
            <a:avLst/>
          </a:prstGeom>
        </p:spPr>
      </p:pic>
      <p:sp>
        <p:nvSpPr>
          <p:cNvPr id="5" name="TextBox 4"/>
          <p:cNvSpPr txBox="1"/>
          <p:nvPr/>
        </p:nvSpPr>
        <p:spPr>
          <a:xfrm>
            <a:off x="1076178" y="4648200"/>
            <a:ext cx="7147326" cy="369332"/>
          </a:xfrm>
          <a:prstGeom prst="rect">
            <a:avLst/>
          </a:prstGeom>
          <a:noFill/>
          <a:ln>
            <a:solidFill>
              <a:schemeClr val="bg1">
                <a:lumMod val="50000"/>
              </a:schemeClr>
            </a:solidFill>
          </a:ln>
        </p:spPr>
        <p:txBody>
          <a:bodyPr wrap="square" rtlCol="0">
            <a:spAutoFit/>
          </a:bodyPr>
          <a:lstStyle/>
          <a:p>
            <a:r>
              <a:rPr lang="en-US">
                <a:latin typeface="Courier New" charset="0"/>
                <a:ea typeface="Courier New" charset="0"/>
                <a:cs typeface="Courier New" charset="0"/>
              </a:rPr>
              <a:t>counting4.c </a:t>
            </a:r>
            <a:r>
              <a:rPr lang="en-US"/>
              <a:t> using </a:t>
            </a:r>
            <a:r>
              <a:rPr lang="en-US" dirty="0"/>
              <a:t>input from keyboard with </a:t>
            </a:r>
            <a:r>
              <a:rPr lang="en-US" dirty="0">
                <a:latin typeface="Courier New" charset="0"/>
                <a:ea typeface="Courier New" charset="0"/>
                <a:cs typeface="Courier New" charset="0"/>
              </a:rPr>
              <a:t>ctrl-d</a:t>
            </a:r>
            <a:r>
              <a:rPr lang="en-US" dirty="0"/>
              <a:t> to quit</a:t>
            </a:r>
            <a:endParaRPr lang="en-US" dirty="0">
              <a:latin typeface="Courier New" charset="0"/>
              <a:ea typeface="Courier New" charset="0"/>
              <a:cs typeface="Courier New" charset="0"/>
            </a:endParaRPr>
          </a:p>
        </p:txBody>
      </p:sp>
      <p:sp>
        <p:nvSpPr>
          <p:cNvPr id="6" name="TextBox 5"/>
          <p:cNvSpPr txBox="1"/>
          <p:nvPr/>
        </p:nvSpPr>
        <p:spPr>
          <a:xfrm>
            <a:off x="1076178" y="5166800"/>
            <a:ext cx="7147326" cy="646331"/>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counting5.c </a:t>
            </a:r>
            <a:r>
              <a:rPr lang="en-US" dirty="0"/>
              <a:t> using redirect with </a:t>
            </a:r>
            <a:r>
              <a:rPr lang="en-US" dirty="0">
                <a:latin typeface="Courier New" charset="0"/>
                <a:ea typeface="Courier New" charset="0"/>
                <a:cs typeface="Courier New" charset="0"/>
              </a:rPr>
              <a:t>input3.txt</a:t>
            </a:r>
            <a:r>
              <a:rPr lang="en-US" dirty="0">
                <a:ea typeface="Courier New" charset="0"/>
                <a:cs typeface="Courier New" charset="0"/>
              </a:rPr>
              <a:t>,</a:t>
            </a:r>
            <a:r>
              <a:rPr lang="en-US" dirty="0">
                <a:latin typeface="Courier New" charset="0"/>
                <a:ea typeface="Courier New" charset="0"/>
                <a:cs typeface="Courier New" charset="0"/>
              </a:rPr>
              <a:t> input4.txt</a:t>
            </a:r>
            <a:r>
              <a:rPr lang="en-US" dirty="0">
                <a:ea typeface="Courier New" charset="0"/>
                <a:cs typeface="Courier New" charset="0"/>
              </a:rPr>
              <a:t>, or</a:t>
            </a:r>
            <a:r>
              <a:rPr lang="en-US" dirty="0">
                <a:latin typeface="Courier New" charset="0"/>
                <a:ea typeface="Courier New" charset="0"/>
                <a:cs typeface="Courier New" charset="0"/>
              </a:rPr>
              <a:t> </a:t>
            </a:r>
          </a:p>
          <a:p>
            <a:r>
              <a:rPr lang="en-US" dirty="0">
                <a:ea typeface="Courier New" charset="0"/>
                <a:cs typeface="Courier New" charset="0"/>
              </a:rPr>
              <a:t>                                                                  </a:t>
            </a:r>
            <a:r>
              <a:rPr lang="en-US" dirty="0">
                <a:latin typeface="Courier New" charset="0"/>
                <a:ea typeface="Courier New" charset="0"/>
                <a:cs typeface="Courier New" charset="0"/>
              </a:rPr>
              <a:t>input5.txt</a:t>
            </a:r>
          </a:p>
        </p:txBody>
      </p:sp>
    </p:spTree>
    <p:extLst>
      <p:ext uri="{BB962C8B-B14F-4D97-AF65-F5344CB8AC3E}">
        <p14:creationId xmlns:p14="http://schemas.microsoft.com/office/powerpoint/2010/main" val="62524710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xfrm>
            <a:off x="914400" y="274638"/>
            <a:ext cx="7772400" cy="1020762"/>
          </a:xfrm>
          <a:noFill/>
        </p:spPr>
        <p:txBody>
          <a:bodyPr/>
          <a:lstStyle/>
          <a:p>
            <a:pPr eaLnBrk="1" hangingPunct="1"/>
            <a:r>
              <a:rPr lang="en-US"/>
              <a:t>Looping Subtask:  Counting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86" y="3200400"/>
            <a:ext cx="7156704" cy="3090672"/>
          </a:xfrm>
          <a:prstGeom prst="rect">
            <a:avLst/>
          </a:prstGeom>
        </p:spPr>
      </p:pic>
      <p:sp>
        <p:nvSpPr>
          <p:cNvPr id="4" name="TextBox 3"/>
          <p:cNvSpPr txBox="1"/>
          <p:nvPr/>
        </p:nvSpPr>
        <p:spPr>
          <a:xfrm>
            <a:off x="928468" y="1181102"/>
            <a:ext cx="7156704" cy="1938992"/>
          </a:xfrm>
          <a:prstGeom prst="rect">
            <a:avLst/>
          </a:prstGeom>
          <a:noFill/>
        </p:spPr>
        <p:txBody>
          <a:bodyPr wrap="square" rtlCol="0">
            <a:spAutoFit/>
          </a:bodyPr>
          <a:lstStyle/>
          <a:p>
            <a:r>
              <a:rPr lang="en-US" sz="2000" dirty="0"/>
              <a:t>Same slide as previous one, except for the semi-colon in the first part of the for loop. </a:t>
            </a:r>
          </a:p>
          <a:p>
            <a:pPr marL="742950" lvl="1" indent="-285750">
              <a:buFont typeface="Arial" charset="0"/>
              <a:buChar char="•"/>
            </a:pPr>
            <a:r>
              <a:rPr lang="en-US" sz="2000" dirty="0"/>
              <a:t>Since the LCV was already initialized, you can just put a semi-colon for the first part of the for loop.</a:t>
            </a:r>
          </a:p>
          <a:p>
            <a:pPr marL="742950" lvl="1" indent="-285750">
              <a:buFont typeface="Arial" charset="0"/>
              <a:buChar char="•"/>
            </a:pPr>
            <a:r>
              <a:rPr lang="en-US" sz="2000" dirty="0">
                <a:ea typeface="Courier New" charset="0"/>
                <a:cs typeface="Courier New" charset="0"/>
              </a:rPr>
              <a:t>(</a:t>
            </a:r>
            <a:r>
              <a:rPr lang="en-US" sz="2000" dirty="0">
                <a:latin typeface="Courier New" charset="0"/>
                <a:ea typeface="Courier New" charset="0"/>
                <a:cs typeface="Courier New" charset="0"/>
              </a:rPr>
              <a:t>counting4.c</a:t>
            </a:r>
            <a:r>
              <a:rPr lang="en-US" sz="2000" dirty="0"/>
              <a:t> and </a:t>
            </a:r>
            <a:r>
              <a:rPr lang="en-US" sz="2000" dirty="0">
                <a:latin typeface="Courier New" charset="0"/>
                <a:ea typeface="Courier New" charset="0"/>
                <a:cs typeface="Courier New" charset="0"/>
              </a:rPr>
              <a:t>counting5.c</a:t>
            </a:r>
            <a:r>
              <a:rPr lang="en-US" sz="2000" dirty="0"/>
              <a:t> mentioned on previous slide both do this)</a:t>
            </a:r>
          </a:p>
        </p:txBody>
      </p:sp>
    </p:spTree>
    <p:extLst>
      <p:ext uri="{BB962C8B-B14F-4D97-AF65-F5344CB8AC3E}">
        <p14:creationId xmlns:p14="http://schemas.microsoft.com/office/powerpoint/2010/main" val="105916616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noFill/>
        </p:spPr>
        <p:txBody>
          <a:bodyPr/>
          <a:lstStyle/>
          <a:p>
            <a:pPr eaLnBrk="1" hangingPunct="1"/>
            <a:r>
              <a:rPr lang="en-US"/>
              <a:t>Looping Subtask:  Counting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52807"/>
            <a:ext cx="7260336" cy="2810256"/>
          </a:xfrm>
          <a:prstGeom prst="rect">
            <a:avLst/>
          </a:prstGeom>
        </p:spPr>
      </p:pic>
      <p:sp>
        <p:nvSpPr>
          <p:cNvPr id="5" name="TextBox 4"/>
          <p:cNvSpPr txBox="1"/>
          <p:nvPr/>
        </p:nvSpPr>
        <p:spPr>
          <a:xfrm>
            <a:off x="990600" y="4298232"/>
            <a:ext cx="7260336" cy="646331"/>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counting6.c </a:t>
            </a:r>
            <a:r>
              <a:rPr lang="en-US" dirty="0"/>
              <a:t> shows the empty for loop; uses the value of the LCV as </a:t>
            </a:r>
          </a:p>
          <a:p>
            <a:r>
              <a:rPr lang="en-US" dirty="0"/>
              <a:t>                                the count and doesn’t do anything else inside the for loop</a:t>
            </a:r>
            <a:endParaRPr lang="en-US" dirty="0">
              <a:latin typeface="Courier New" charset="0"/>
              <a:ea typeface="Courier New" charset="0"/>
              <a:cs typeface="Courier New" charset="0"/>
            </a:endParaRPr>
          </a:p>
        </p:txBody>
      </p:sp>
    </p:spTree>
    <p:extLst>
      <p:ext uri="{BB962C8B-B14F-4D97-AF65-F5344CB8AC3E}">
        <p14:creationId xmlns:p14="http://schemas.microsoft.com/office/powerpoint/2010/main" val="334157722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US"/>
              <a:t>Counting Example</a:t>
            </a:r>
          </a:p>
        </p:txBody>
      </p:sp>
      <p:sp>
        <p:nvSpPr>
          <p:cNvPr id="8196" name="Rectangle 3"/>
          <p:cNvSpPr>
            <a:spLocks noGrp="1" noChangeArrowheads="1"/>
          </p:cNvSpPr>
          <p:nvPr>
            <p:ph sz="quarter" idx="1"/>
          </p:nvPr>
        </p:nvSpPr>
        <p:spPr/>
        <p:txBody>
          <a:bodyPr/>
          <a:lstStyle/>
          <a:p>
            <a:pPr eaLnBrk="1" hangingPunct="1"/>
            <a:r>
              <a:rPr lang="en-US" dirty="0"/>
              <a:t>What if we want to print the number of passing scores (scores &gt;= 70)?</a:t>
            </a:r>
          </a:p>
          <a:p>
            <a:pPr lvl="1"/>
            <a:r>
              <a:rPr lang="en-US" dirty="0"/>
              <a:t>We need a mechanism that allows us to count only if the score is greater than or equal to 70</a:t>
            </a:r>
          </a:p>
          <a:p>
            <a:pPr lvl="1"/>
            <a:r>
              <a:rPr lang="en-US" dirty="0"/>
              <a:t>Use  </a:t>
            </a:r>
            <a:r>
              <a:rPr lang="en-US" dirty="0">
                <a:latin typeface="Courier New" charset="0"/>
                <a:ea typeface="Courier New" charset="0"/>
                <a:cs typeface="Courier New" charset="0"/>
              </a:rPr>
              <a:t>if</a:t>
            </a:r>
            <a:r>
              <a:rPr lang="en-US" dirty="0"/>
              <a:t>  </a:t>
            </a:r>
            <a:r>
              <a:rPr lang="en-US" dirty="0" err="1"/>
              <a:t>stmt</a:t>
            </a:r>
            <a:endParaRPr lang="en-US" dirty="0"/>
          </a:p>
          <a:p>
            <a:pPr eaLnBrk="1" hangingPunct="1">
              <a:buFont typeface="Wingdings" pitchFamily="2" charset="2"/>
              <a:buNone/>
            </a:pPr>
            <a:r>
              <a:rPr lang="en-US" dirty="0"/>
              <a:t>   </a:t>
            </a:r>
          </a:p>
          <a:p>
            <a:pPr eaLnBrk="1" hangingPunct="1">
              <a:buFont typeface="Wingdings" pitchFamily="2" charset="2"/>
              <a:buNone/>
            </a:pPr>
            <a:endParaRPr lang="en-US" dirty="0"/>
          </a:p>
        </p:txBody>
      </p:sp>
    </p:spTree>
    <p:extLst>
      <p:ext uri="{BB962C8B-B14F-4D97-AF65-F5344CB8AC3E}">
        <p14:creationId xmlns:p14="http://schemas.microsoft.com/office/powerpoint/2010/main" val="581453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title"/>
          </p:nvPr>
        </p:nvSpPr>
        <p:spPr>
          <a:noFill/>
        </p:spPr>
        <p:txBody>
          <a:bodyPr/>
          <a:lstStyle/>
          <a:p>
            <a:pPr eaLnBrk="1" hangingPunct="1"/>
            <a:r>
              <a:rPr lang="en-US"/>
              <a:t>Looping Subtask:  Counting</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17638"/>
            <a:ext cx="7134225" cy="413385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638800"/>
            <a:ext cx="7260336" cy="646331"/>
          </a:xfrm>
          <a:prstGeom prst="rect">
            <a:avLst/>
          </a:prstGeom>
          <a:noFill/>
          <a:ln>
            <a:solidFill>
              <a:schemeClr val="bg1">
                <a:lumMod val="50000"/>
              </a:schemeClr>
            </a:solidFill>
          </a:ln>
        </p:spPr>
        <p:txBody>
          <a:bodyPr wrap="square" rtlCol="0">
            <a:spAutoFit/>
          </a:bodyPr>
          <a:lstStyle/>
          <a:p>
            <a:r>
              <a:rPr lang="en-US" dirty="0" err="1">
                <a:latin typeface="Courier New" charset="0"/>
                <a:ea typeface="Courier New" charset="0"/>
                <a:cs typeface="Courier New" charset="0"/>
              </a:rPr>
              <a:t>passing.c</a:t>
            </a:r>
            <a:r>
              <a:rPr lang="en-US" dirty="0">
                <a:latin typeface="Courier New" charset="0"/>
                <a:ea typeface="Courier New" charset="0"/>
                <a:cs typeface="Courier New" charset="0"/>
              </a:rPr>
              <a:t> </a:t>
            </a:r>
            <a:r>
              <a:rPr lang="en-US" dirty="0"/>
              <a:t>using redirect with </a:t>
            </a:r>
            <a:r>
              <a:rPr lang="en-US" dirty="0">
                <a:latin typeface="Courier New" charset="0"/>
                <a:ea typeface="Courier New" charset="0"/>
                <a:cs typeface="Courier New" charset="0"/>
              </a:rPr>
              <a:t>input3.txt</a:t>
            </a:r>
            <a:r>
              <a:rPr lang="en-US" dirty="0">
                <a:ea typeface="Courier New" charset="0"/>
                <a:cs typeface="Courier New" charset="0"/>
              </a:rPr>
              <a:t>,</a:t>
            </a:r>
            <a:r>
              <a:rPr lang="en-US" dirty="0">
                <a:latin typeface="Courier New" charset="0"/>
                <a:ea typeface="Courier New" charset="0"/>
                <a:cs typeface="Courier New" charset="0"/>
              </a:rPr>
              <a:t> input4.txt</a:t>
            </a:r>
            <a:r>
              <a:rPr lang="en-US" dirty="0">
                <a:ea typeface="Courier New" charset="0"/>
                <a:cs typeface="Courier New" charset="0"/>
              </a:rPr>
              <a:t>, or</a:t>
            </a:r>
            <a:r>
              <a:rPr lang="en-US" dirty="0">
                <a:latin typeface="Courier New" charset="0"/>
                <a:ea typeface="Courier New" charset="0"/>
                <a:cs typeface="Courier New" charset="0"/>
              </a:rPr>
              <a:t> </a:t>
            </a:r>
          </a:p>
          <a:p>
            <a:r>
              <a:rPr lang="en-US" dirty="0">
                <a:ea typeface="Courier New" charset="0"/>
                <a:cs typeface="Courier New" charset="0"/>
              </a:rPr>
              <a:t>                                                            </a:t>
            </a:r>
            <a:r>
              <a:rPr lang="en-US" dirty="0">
                <a:latin typeface="Courier New" charset="0"/>
                <a:ea typeface="Courier New" charset="0"/>
                <a:cs typeface="Courier New" charset="0"/>
              </a:rPr>
              <a:t>input5.txt</a:t>
            </a:r>
          </a:p>
        </p:txBody>
      </p:sp>
    </p:spTree>
    <p:extLst>
      <p:ext uri="{BB962C8B-B14F-4D97-AF65-F5344CB8AC3E}">
        <p14:creationId xmlns:p14="http://schemas.microsoft.com/office/powerpoint/2010/main" val="238751241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t>Counting Example</a:t>
            </a:r>
          </a:p>
        </p:txBody>
      </p:sp>
      <p:sp>
        <p:nvSpPr>
          <p:cNvPr id="10244" name="Rectangle 3"/>
          <p:cNvSpPr>
            <a:spLocks noGrp="1" noChangeArrowheads="1"/>
          </p:cNvSpPr>
          <p:nvPr>
            <p:ph sz="quarter" idx="1"/>
          </p:nvPr>
        </p:nvSpPr>
        <p:spPr/>
        <p:txBody>
          <a:bodyPr/>
          <a:lstStyle/>
          <a:p>
            <a:pPr eaLnBrk="1" hangingPunct="1"/>
            <a:r>
              <a:rPr lang="en-US" dirty="0"/>
              <a:t>What if we want to print the number of passing scores (scores &gt;= 70) and the number of failing scores?</a:t>
            </a:r>
          </a:p>
          <a:p>
            <a:pPr lvl="1"/>
            <a:r>
              <a:rPr lang="en-US" dirty="0"/>
              <a:t>Use </a:t>
            </a:r>
            <a:r>
              <a:rPr lang="en-US" i="1" dirty="0"/>
              <a:t>if</a:t>
            </a:r>
            <a:r>
              <a:rPr lang="en-US" dirty="0"/>
              <a:t> -</a:t>
            </a:r>
            <a:r>
              <a:rPr lang="en-US" i="1" dirty="0"/>
              <a:t>else</a:t>
            </a:r>
            <a:r>
              <a:rPr lang="en-US" dirty="0"/>
              <a:t> </a:t>
            </a:r>
          </a:p>
          <a:p>
            <a:pPr eaLnBrk="1" hangingPunct="1">
              <a:buFont typeface="Wingdings" pitchFamily="2" charset="2"/>
              <a:buNone/>
            </a:pPr>
            <a:r>
              <a:rPr lang="en-US" dirty="0"/>
              <a:t>   </a:t>
            </a:r>
          </a:p>
          <a:p>
            <a:pPr eaLnBrk="1" hangingPunct="1">
              <a:buFont typeface="Wingdings" pitchFamily="2" charset="2"/>
              <a:buNone/>
            </a:pPr>
            <a:endParaRPr lang="en-US" dirty="0"/>
          </a:p>
        </p:txBody>
      </p:sp>
    </p:spTree>
    <p:extLst>
      <p:ext uri="{BB962C8B-B14F-4D97-AF65-F5344CB8AC3E}">
        <p14:creationId xmlns:p14="http://schemas.microsoft.com/office/powerpoint/2010/main" val="335330260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a:xfrm>
            <a:off x="914400" y="274638"/>
            <a:ext cx="7772400" cy="792162"/>
          </a:xfrm>
          <a:noFill/>
        </p:spPr>
        <p:txBody>
          <a:bodyPr/>
          <a:lstStyle/>
          <a:p>
            <a:pPr eaLnBrk="1" hangingPunct="1"/>
            <a:r>
              <a:rPr lang="en-US"/>
              <a:t>Looping Subtask:  Counting</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89075"/>
            <a:ext cx="6629400" cy="4920242"/>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6031592"/>
            <a:ext cx="6629400" cy="646331"/>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passing2.c </a:t>
            </a:r>
            <a:r>
              <a:rPr lang="en-US" dirty="0"/>
              <a:t>using redirect with </a:t>
            </a:r>
            <a:r>
              <a:rPr lang="en-US" dirty="0">
                <a:latin typeface="Courier New" charset="0"/>
                <a:ea typeface="Courier New" charset="0"/>
                <a:cs typeface="Courier New" charset="0"/>
              </a:rPr>
              <a:t>input3.txt</a:t>
            </a:r>
            <a:r>
              <a:rPr lang="en-US" dirty="0">
                <a:ea typeface="Courier New" charset="0"/>
                <a:cs typeface="Courier New" charset="0"/>
              </a:rPr>
              <a:t>,</a:t>
            </a:r>
            <a:r>
              <a:rPr lang="en-US" dirty="0">
                <a:latin typeface="Courier New" charset="0"/>
                <a:ea typeface="Courier New" charset="0"/>
                <a:cs typeface="Courier New" charset="0"/>
              </a:rPr>
              <a:t> input4.txt</a:t>
            </a:r>
            <a:r>
              <a:rPr lang="en-US" dirty="0">
                <a:ea typeface="Courier New" charset="0"/>
                <a:cs typeface="Courier New" charset="0"/>
              </a:rPr>
              <a:t>, </a:t>
            </a:r>
          </a:p>
          <a:p>
            <a:r>
              <a:rPr lang="en-US" dirty="0">
                <a:ea typeface="Courier New" charset="0"/>
                <a:cs typeface="Courier New" charset="0"/>
              </a:rPr>
              <a:t>                             or</a:t>
            </a:r>
            <a:r>
              <a:rPr lang="en-US" dirty="0">
                <a:latin typeface="Courier New" charset="0"/>
                <a:ea typeface="Courier New" charset="0"/>
                <a:cs typeface="Courier New" charset="0"/>
              </a:rPr>
              <a:t> input5.txt</a:t>
            </a:r>
          </a:p>
        </p:txBody>
      </p:sp>
    </p:spTree>
    <p:extLst>
      <p:ext uri="{BB962C8B-B14F-4D97-AF65-F5344CB8AC3E}">
        <p14:creationId xmlns:p14="http://schemas.microsoft.com/office/powerpoint/2010/main" val="276962880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895600" y="304800"/>
            <a:ext cx="6248400" cy="1905000"/>
          </a:xfrm>
        </p:spPr>
        <p:txBody>
          <a:bodyPr anchor="ctr">
            <a:normAutofit/>
          </a:bodyPr>
          <a:lstStyle/>
          <a:p>
            <a:pPr eaLnBrk="1" hangingPunct="1"/>
            <a:r>
              <a:rPr lang="en-US" dirty="0"/>
              <a:t>Looping Subtask:  </a:t>
            </a:r>
            <a:br>
              <a:rPr lang="en-US" dirty="0"/>
            </a:br>
            <a:r>
              <a:rPr lang="en-US"/>
              <a:t>Accumulation (Summing</a:t>
            </a:r>
            <a:r>
              <a:rPr lang="en-US" dirty="0"/>
              <a:t>)</a:t>
            </a:r>
          </a:p>
        </p:txBody>
      </p:sp>
      <p:sp>
        <p:nvSpPr>
          <p:cNvPr id="12292" name="Rectangle 3"/>
          <p:cNvSpPr>
            <a:spLocks noGrp="1" noChangeArrowheads="1"/>
          </p:cNvSpPr>
          <p:nvPr>
            <p:ph type="body" idx="1"/>
          </p:nvPr>
        </p:nvSpPr>
        <p:spPr>
          <a:xfrm>
            <a:off x="1219200" y="2590800"/>
            <a:ext cx="7696200" cy="3352800"/>
          </a:xfrm>
        </p:spPr>
        <p:txBody>
          <a:bodyPr/>
          <a:lstStyle/>
          <a:p>
            <a:pPr eaLnBrk="1" hangingPunct="1"/>
            <a:r>
              <a:rPr lang="en-US" dirty="0"/>
              <a:t>The state that must be maintained is the sum of all values that have been seen so far.</a:t>
            </a:r>
          </a:p>
          <a:p>
            <a:pPr lvl="1" eaLnBrk="1" hangingPunct="1"/>
            <a:r>
              <a:rPr lang="en-US" dirty="0"/>
              <a:t>Declare a variable to hold the sum (accumulator)</a:t>
            </a:r>
          </a:p>
          <a:p>
            <a:pPr lvl="1" eaLnBrk="1" hangingPunct="1"/>
            <a:r>
              <a:rPr lang="en-US" dirty="0"/>
              <a:t>Initialize the sum to zero</a:t>
            </a:r>
          </a:p>
          <a:p>
            <a:pPr lvl="1" eaLnBrk="1" hangingPunct="1"/>
            <a:r>
              <a:rPr lang="en-US" dirty="0"/>
              <a:t>In the body of the loop, add the new value to the sum</a:t>
            </a:r>
          </a:p>
        </p:txBody>
      </p:sp>
      <p:pic>
        <p:nvPicPr>
          <p:cNvPr id="9218" name="Picture 2" descr="http://upload.wikimedia.org/wikipedia/commons/thumb/e/e7/Greek_uc_sigma.svg/400px-Greek_uc_sigma.svg.png"/>
          <p:cNvPicPr>
            <a:picLocks noChangeAspect="1" noChangeArrowheads="1"/>
          </p:cNvPicPr>
          <p:nvPr/>
        </p:nvPicPr>
        <p:blipFill>
          <a:blip r:embed="rId3" cstate="print"/>
          <a:srcRect/>
          <a:stretch>
            <a:fillRect/>
          </a:stretch>
        </p:blipFill>
        <p:spPr bwMode="auto">
          <a:xfrm>
            <a:off x="990600" y="457200"/>
            <a:ext cx="1236980" cy="1546225"/>
          </a:xfrm>
          <a:prstGeom prst="rect">
            <a:avLst/>
          </a:prstGeom>
          <a:noFill/>
        </p:spPr>
      </p:pic>
    </p:spTree>
    <p:extLst>
      <p:ext uri="{BB962C8B-B14F-4D97-AF65-F5344CB8AC3E}">
        <p14:creationId xmlns:p14="http://schemas.microsoft.com/office/powerpoint/2010/main" val="353898699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p:nvPr>
        </p:nvSpPr>
        <p:spPr>
          <a:noFill/>
        </p:spPr>
        <p:txBody>
          <a:bodyPr/>
          <a:lstStyle/>
          <a:p>
            <a:pPr eaLnBrk="1" hangingPunct="1"/>
            <a:r>
              <a:rPr lang="en-US"/>
              <a:t>Accumulating Example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17638"/>
            <a:ext cx="6667500" cy="3817144"/>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334000"/>
            <a:ext cx="6667500" cy="369332"/>
          </a:xfrm>
          <a:prstGeom prst="rect">
            <a:avLst/>
          </a:prstGeom>
          <a:noFill/>
          <a:ln>
            <a:solidFill>
              <a:schemeClr val="bg1">
                <a:lumMod val="50000"/>
              </a:schemeClr>
            </a:solidFill>
          </a:ln>
        </p:spPr>
        <p:txBody>
          <a:bodyPr wrap="square" rtlCol="0">
            <a:spAutoFit/>
          </a:bodyPr>
          <a:lstStyle/>
          <a:p>
            <a:r>
              <a:rPr lang="en-US" dirty="0" err="1">
                <a:latin typeface="Courier New" charset="0"/>
                <a:ea typeface="Courier New" charset="0"/>
                <a:cs typeface="Courier New" charset="0"/>
              </a:rPr>
              <a:t>sum.c</a:t>
            </a:r>
            <a:r>
              <a:rPr lang="en-US" dirty="0">
                <a:latin typeface="Courier New" charset="0"/>
                <a:ea typeface="Courier New" charset="0"/>
                <a:cs typeface="Courier New" charset="0"/>
              </a:rPr>
              <a:t> </a:t>
            </a:r>
            <a:r>
              <a:rPr lang="en-US" dirty="0"/>
              <a:t>using redirect with  </a:t>
            </a:r>
            <a:r>
              <a:rPr lang="en-US" dirty="0">
                <a:latin typeface="Courier New" charset="0"/>
                <a:ea typeface="Courier New" charset="0"/>
                <a:cs typeface="Courier New" charset="0"/>
              </a:rPr>
              <a:t>input4.txt</a:t>
            </a:r>
            <a:r>
              <a:rPr lang="en-US" dirty="0">
                <a:ea typeface="Courier New" charset="0"/>
                <a:cs typeface="Courier New" charset="0"/>
              </a:rPr>
              <a:t> </a:t>
            </a:r>
          </a:p>
        </p:txBody>
      </p:sp>
    </p:spTree>
    <p:extLst>
      <p:ext uri="{BB962C8B-B14F-4D97-AF65-F5344CB8AC3E}">
        <p14:creationId xmlns:p14="http://schemas.microsoft.com/office/powerpoint/2010/main" val="34022873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noProof="1"/>
              <a:t>The </a:t>
            </a:r>
            <a:r>
              <a:rPr lang="en-US" noProof="1">
                <a:latin typeface="Courier New" charset="0"/>
                <a:ea typeface="Courier New" charset="0"/>
                <a:cs typeface="Courier New" charset="0"/>
              </a:rPr>
              <a:t>while</a:t>
            </a:r>
            <a:r>
              <a:rPr lang="en-US" noProof="1"/>
              <a:t> Loop</a:t>
            </a:r>
            <a:endParaRPr lang="en-US" dirty="0"/>
          </a:p>
        </p:txBody>
      </p:sp>
      <p:sp>
        <p:nvSpPr>
          <p:cNvPr id="9220" name="Rectangle 3"/>
          <p:cNvSpPr>
            <a:spLocks noGrp="1" noChangeArrowheads="1"/>
          </p:cNvSpPr>
          <p:nvPr>
            <p:ph sz="quarter" idx="1"/>
          </p:nvPr>
        </p:nvSpPr>
        <p:spPr/>
        <p:txBody>
          <a:bodyPr/>
          <a:lstStyle/>
          <a:p>
            <a:pPr eaLnBrk="1" hangingPunct="1">
              <a:lnSpc>
                <a:spcPct val="90000"/>
              </a:lnSpc>
            </a:pPr>
            <a:r>
              <a:rPr lang="en-US" dirty="0"/>
              <a:t>Repetition structure</a:t>
            </a:r>
          </a:p>
          <a:p>
            <a:pPr lvl="1" eaLnBrk="1" hangingPunct="1">
              <a:lnSpc>
                <a:spcPct val="90000"/>
              </a:lnSpc>
            </a:pPr>
            <a:r>
              <a:rPr lang="en-US" dirty="0"/>
              <a:t>Programmer specifies </a:t>
            </a:r>
          </a:p>
          <a:p>
            <a:pPr lvl="2">
              <a:lnSpc>
                <a:spcPct val="90000"/>
              </a:lnSpc>
            </a:pPr>
            <a:r>
              <a:rPr lang="en-US" dirty="0"/>
              <a:t>Condition under which actions will be executed</a:t>
            </a:r>
          </a:p>
          <a:p>
            <a:pPr lvl="2">
              <a:lnSpc>
                <a:spcPct val="90000"/>
              </a:lnSpc>
            </a:pPr>
            <a:r>
              <a:rPr lang="en-US" dirty="0"/>
              <a:t>Actions to be repeated</a:t>
            </a:r>
          </a:p>
          <a:p>
            <a:pPr lvl="1" eaLnBrk="1" hangingPunct="1">
              <a:lnSpc>
                <a:spcPct val="90000"/>
              </a:lnSpc>
            </a:pPr>
            <a:r>
              <a:rPr lang="en-US" dirty="0"/>
              <a:t>Psuedocode</a:t>
            </a:r>
          </a:p>
          <a:p>
            <a:pPr lvl="2" eaLnBrk="1" hangingPunct="1">
              <a:lnSpc>
                <a:spcPct val="90000"/>
              </a:lnSpc>
              <a:buFont typeface="Wingdings" pitchFamily="2" charset="2"/>
              <a:buNone/>
            </a:pPr>
            <a:r>
              <a:rPr lang="en-US" i="1" dirty="0"/>
              <a:t>While there are more items on my shopping list</a:t>
            </a:r>
          </a:p>
          <a:p>
            <a:pPr lvl="2" eaLnBrk="1" hangingPunct="1">
              <a:lnSpc>
                <a:spcPct val="90000"/>
              </a:lnSpc>
              <a:buFont typeface="Wingdings" pitchFamily="2" charset="2"/>
              <a:buNone/>
            </a:pPr>
            <a:r>
              <a:rPr lang="en-US" i="1" dirty="0"/>
              <a:t>     Purchase next item and cross it off my list</a:t>
            </a:r>
            <a:r>
              <a:rPr lang="en-US" dirty="0"/>
              <a:t> </a:t>
            </a:r>
          </a:p>
          <a:p>
            <a:pPr lvl="2" eaLnBrk="1" hangingPunct="1">
              <a:lnSpc>
                <a:spcPct val="90000"/>
              </a:lnSpc>
              <a:buFont typeface="Wingdings" pitchFamily="2" charset="2"/>
              <a:buNone/>
            </a:pPr>
            <a:endParaRPr lang="en-US" dirty="0"/>
          </a:p>
          <a:p>
            <a:pPr>
              <a:lnSpc>
                <a:spcPct val="90000"/>
              </a:lnSpc>
            </a:pPr>
            <a:r>
              <a:rPr lang="en-US" b="1" dirty="0">
                <a:latin typeface="Courier New" pitchFamily="49" charset="0"/>
              </a:rPr>
              <a:t>while</a:t>
            </a:r>
            <a:r>
              <a:rPr lang="en-US" dirty="0"/>
              <a:t> loop is repeated </a:t>
            </a:r>
          </a:p>
          <a:p>
            <a:pPr lvl="1" eaLnBrk="1" hangingPunct="1">
              <a:lnSpc>
                <a:spcPct val="90000"/>
              </a:lnSpc>
            </a:pPr>
            <a:r>
              <a:rPr lang="en-US" dirty="0"/>
              <a:t>As long as condition is true</a:t>
            </a:r>
          </a:p>
          <a:p>
            <a:pPr lvl="1" eaLnBrk="1" hangingPunct="1">
              <a:lnSpc>
                <a:spcPct val="90000"/>
              </a:lnSpc>
            </a:pPr>
            <a:r>
              <a:rPr lang="en-US" dirty="0"/>
              <a:t>Until condition becomes false</a:t>
            </a:r>
          </a:p>
          <a:p>
            <a:pPr lvl="1" eaLnBrk="1" hangingPunct="1">
              <a:lnSpc>
                <a:spcPct val="90000"/>
              </a:lnSpc>
              <a:buFont typeface="Wingdings" pitchFamily="2" charset="2"/>
              <a:buNone/>
            </a:pPr>
            <a:endParaRPr lang="en-US" dirty="0"/>
          </a:p>
        </p:txBody>
      </p:sp>
      <p:sp>
        <p:nvSpPr>
          <p:cNvPr id="9221" name="Rectangle 4"/>
          <p:cNvSpPr>
            <a:spLocks noChangeArrowheads="1"/>
          </p:cNvSpPr>
          <p:nvPr/>
        </p:nvSpPr>
        <p:spPr bwMode="auto">
          <a:xfrm>
            <a:off x="0" y="2184400"/>
            <a:ext cx="5486400" cy="1382713"/>
          </a:xfrm>
          <a:prstGeom prst="rect">
            <a:avLst/>
          </a:prstGeom>
          <a:noFill/>
          <a:ln w="9525">
            <a:noFill/>
            <a:miter lim="800000"/>
            <a:headEnd/>
            <a:tailEnd/>
          </a:ln>
        </p:spPr>
        <p:txBody>
          <a:bodyPr>
            <a:spAutoFit/>
          </a:bodyPr>
          <a:lstStyle/>
          <a:p>
            <a:endParaRPr lang="en-US"/>
          </a:p>
        </p:txBody>
      </p:sp>
      <p:sp>
        <p:nvSpPr>
          <p:cNvPr id="9222" name="Rectangle 5"/>
          <p:cNvSpPr>
            <a:spLocks noChangeArrowheads="1"/>
          </p:cNvSpPr>
          <p:nvPr/>
        </p:nvSpPr>
        <p:spPr bwMode="auto">
          <a:xfrm>
            <a:off x="0" y="3262313"/>
            <a:ext cx="5486400" cy="639762"/>
          </a:xfrm>
          <a:prstGeom prst="rect">
            <a:avLst/>
          </a:prstGeom>
          <a:noFill/>
          <a:ln w="9525">
            <a:noFill/>
            <a:miter lim="800000"/>
            <a:headEnd/>
            <a:tailEnd/>
          </a:ln>
        </p:spPr>
        <p:txBody>
          <a:bodyPr>
            <a:spAutoFit/>
          </a:bodyPr>
          <a:lstStyle/>
          <a:p>
            <a:pPr eaLnBrk="1" hangingPunct="1"/>
            <a:r>
              <a:rPr lang="en-US" sz="1200">
                <a:latin typeface="Times New Roman" charset="0"/>
                <a:cs typeface="Times New Roman" charset="0"/>
              </a:rPr>
              <a:t> </a:t>
            </a:r>
          </a:p>
          <a:p>
            <a:endParaRPr lang="en-US" sz="2400">
              <a:latin typeface="Times New Roman" charset="0"/>
            </a:endParaRPr>
          </a:p>
        </p:txBody>
      </p:sp>
      <p:sp>
        <p:nvSpPr>
          <p:cNvPr id="9223" name="Rectangle 6"/>
          <p:cNvSpPr>
            <a:spLocks noChangeArrowheads="1"/>
          </p:cNvSpPr>
          <p:nvPr/>
        </p:nvSpPr>
        <p:spPr bwMode="auto">
          <a:xfrm>
            <a:off x="0" y="3567113"/>
            <a:ext cx="9144000" cy="669925"/>
          </a:xfrm>
          <a:prstGeom prst="rect">
            <a:avLst/>
          </a:prstGeom>
          <a:noFill/>
          <a:ln w="9525">
            <a:noFill/>
            <a:miter lim="800000"/>
            <a:headEnd/>
            <a:tailEnd/>
          </a:ln>
        </p:spPr>
        <p:txBody>
          <a:bodyPr>
            <a:spAutoFit/>
          </a:bodyPr>
          <a:lstStyle/>
          <a:p>
            <a:pPr eaLnBrk="1" hangingPunct="1"/>
            <a:br>
              <a:rPr lang="en-US" sz="1400">
                <a:latin typeface="Times New Roman" charset="0"/>
                <a:cs typeface="Times New Roman" charset="0"/>
              </a:rPr>
            </a:br>
            <a:endParaRPr lang="en-US" sz="2400">
              <a:latin typeface="Times New Roman"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371210"/>
            <a:ext cx="1760891" cy="514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noProof="1"/>
              <a:t>Counting &amp; Accumulating Example</a:t>
            </a:r>
            <a:endParaRPr lang="en-US" dirty="0"/>
          </a:p>
        </p:txBody>
      </p:sp>
      <p:sp>
        <p:nvSpPr>
          <p:cNvPr id="17412" name="Rectangle 3"/>
          <p:cNvSpPr>
            <a:spLocks noGrp="1" noChangeArrowheads="1"/>
          </p:cNvSpPr>
          <p:nvPr>
            <p:ph sz="quarter" idx="1"/>
          </p:nvPr>
        </p:nvSpPr>
        <p:spPr/>
        <p:txBody>
          <a:bodyPr/>
          <a:lstStyle/>
          <a:p>
            <a:pPr eaLnBrk="1" hangingPunct="1"/>
            <a:r>
              <a:rPr lang="en-US" dirty="0"/>
              <a:t>Problem</a:t>
            </a:r>
          </a:p>
          <a:p>
            <a:pPr lvl="1"/>
            <a:r>
              <a:rPr lang="en-US" i="1" dirty="0"/>
              <a:t>A class of ten students took a quiz. </a:t>
            </a:r>
          </a:p>
          <a:p>
            <a:pPr lvl="1"/>
            <a:r>
              <a:rPr lang="en-US" i="1" dirty="0"/>
              <a:t>The grades (integers in the range 0 to 100) for this quiz are available to you.</a:t>
            </a:r>
          </a:p>
          <a:p>
            <a:pPr lvl="1"/>
            <a:r>
              <a:rPr lang="en-US" i="1" dirty="0"/>
              <a:t>Determine the class average on the quiz. </a:t>
            </a:r>
          </a:p>
          <a:p>
            <a:pPr>
              <a:lnSpc>
                <a:spcPct val="90000"/>
              </a:lnSpc>
            </a:pPr>
            <a:endParaRPr lang="en-US" dirty="0"/>
          </a:p>
          <a:p>
            <a:pPr>
              <a:lnSpc>
                <a:spcPct val="90000"/>
              </a:lnSpc>
            </a:pPr>
            <a:r>
              <a:rPr lang="en-US" dirty="0"/>
              <a:t>Hint: Requirements for an average</a:t>
            </a:r>
          </a:p>
          <a:p>
            <a:pPr lvl="1">
              <a:lnSpc>
                <a:spcPct val="90000"/>
              </a:lnSpc>
            </a:pPr>
            <a:r>
              <a:rPr lang="en-US" dirty="0"/>
              <a:t>Count of number of items</a:t>
            </a:r>
          </a:p>
          <a:p>
            <a:pPr lvl="1">
              <a:lnSpc>
                <a:spcPct val="90000"/>
              </a:lnSpc>
            </a:pPr>
            <a:r>
              <a:rPr lang="en-US" dirty="0"/>
              <a:t>Sum of the items</a:t>
            </a:r>
          </a:p>
          <a:p>
            <a:pPr lvl="1"/>
            <a:endParaRPr lang="en-US" i="1" dirty="0"/>
          </a:p>
        </p:txBody>
      </p:sp>
      <p:pic>
        <p:nvPicPr>
          <p:cNvPr id="27650" name="Picture 2"/>
          <p:cNvPicPr>
            <a:picLocks noChangeAspect="1" noChangeArrowheads="1"/>
          </p:cNvPicPr>
          <p:nvPr/>
        </p:nvPicPr>
        <p:blipFill>
          <a:blip r:embed="rId3" cstate="print"/>
          <a:srcRect/>
          <a:stretch>
            <a:fillRect/>
          </a:stretch>
        </p:blipFill>
        <p:spPr bwMode="auto">
          <a:xfrm>
            <a:off x="6934200" y="3200400"/>
            <a:ext cx="1905000" cy="2438400"/>
          </a:xfrm>
          <a:prstGeom prst="rect">
            <a:avLst/>
          </a:prstGeom>
          <a:noFill/>
        </p:spPr>
      </p:pic>
    </p:spTree>
    <p:extLst>
      <p:ext uri="{BB962C8B-B14F-4D97-AF65-F5344CB8AC3E}">
        <p14:creationId xmlns:p14="http://schemas.microsoft.com/office/powerpoint/2010/main" val="50084878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noProof="1"/>
              <a:t>Counting &amp; Accumulating Example</a:t>
            </a:r>
            <a:endParaRPr lang="en-US" dirty="0"/>
          </a:p>
        </p:txBody>
      </p:sp>
      <p:sp>
        <p:nvSpPr>
          <p:cNvPr id="18436" name="Rectangle 3"/>
          <p:cNvSpPr>
            <a:spLocks noGrp="1" noChangeArrowheads="1"/>
          </p:cNvSpPr>
          <p:nvPr>
            <p:ph sz="quarter" idx="1"/>
          </p:nvPr>
        </p:nvSpPr>
        <p:spPr/>
        <p:txBody>
          <a:bodyPr/>
          <a:lstStyle/>
          <a:p>
            <a:pPr eaLnBrk="1" hangingPunct="1">
              <a:lnSpc>
                <a:spcPct val="90000"/>
              </a:lnSpc>
            </a:pPr>
            <a:r>
              <a:rPr lang="en-US" dirty="0" err="1"/>
              <a:t>Pseudocode</a:t>
            </a:r>
            <a:r>
              <a:rPr lang="en-US" dirty="0"/>
              <a:t>:</a:t>
            </a:r>
          </a:p>
          <a:p>
            <a:pPr lvl="2" eaLnBrk="1" hangingPunct="1">
              <a:lnSpc>
                <a:spcPct val="90000"/>
              </a:lnSpc>
              <a:buFont typeface="Wingdings" pitchFamily="2" charset="2"/>
              <a:buNone/>
            </a:pPr>
            <a:r>
              <a:rPr lang="en-US" i="1" dirty="0"/>
              <a:t>Set total to zero</a:t>
            </a:r>
          </a:p>
          <a:p>
            <a:pPr lvl="2" eaLnBrk="1" hangingPunct="1">
              <a:lnSpc>
                <a:spcPct val="90000"/>
              </a:lnSpc>
              <a:buFont typeface="Wingdings" pitchFamily="2" charset="2"/>
              <a:buNone/>
            </a:pPr>
            <a:r>
              <a:rPr lang="en-US" i="1" dirty="0"/>
              <a:t>Set grade counter to one</a:t>
            </a:r>
          </a:p>
          <a:p>
            <a:pPr lvl="2" eaLnBrk="1" hangingPunct="1">
              <a:lnSpc>
                <a:spcPct val="90000"/>
              </a:lnSpc>
              <a:buFont typeface="Wingdings" pitchFamily="2" charset="2"/>
              <a:buNone/>
            </a:pPr>
            <a:r>
              <a:rPr lang="en-US" i="1" dirty="0"/>
              <a:t>While grade counter is less than or equal to ten</a:t>
            </a:r>
            <a:br>
              <a:rPr lang="en-US" i="1" dirty="0"/>
            </a:br>
            <a:r>
              <a:rPr lang="en-US" i="1" dirty="0"/>
              <a:t>	Input the next grade</a:t>
            </a:r>
            <a:br>
              <a:rPr lang="en-US" i="1" dirty="0"/>
            </a:br>
            <a:r>
              <a:rPr lang="en-US" i="1" dirty="0"/>
              <a:t>	Add the grade into the total</a:t>
            </a:r>
            <a:br>
              <a:rPr lang="en-US" i="1" dirty="0"/>
            </a:br>
            <a:r>
              <a:rPr lang="en-US" i="1" dirty="0"/>
              <a:t>	Add one to the grade counter</a:t>
            </a:r>
          </a:p>
          <a:p>
            <a:pPr lvl="2" eaLnBrk="1" hangingPunct="1">
              <a:lnSpc>
                <a:spcPct val="90000"/>
              </a:lnSpc>
              <a:buFont typeface="Wingdings" pitchFamily="2" charset="2"/>
              <a:buNone/>
            </a:pPr>
            <a:r>
              <a:rPr lang="en-US" i="1" dirty="0"/>
              <a:t>Set the class average to the total divided by ten</a:t>
            </a:r>
          </a:p>
          <a:p>
            <a:pPr lvl="2" eaLnBrk="1" hangingPunct="1">
              <a:lnSpc>
                <a:spcPct val="90000"/>
              </a:lnSpc>
              <a:buFont typeface="Wingdings" pitchFamily="2" charset="2"/>
              <a:buNone/>
            </a:pPr>
            <a:r>
              <a:rPr lang="en-US" i="1" dirty="0"/>
              <a:t>Print the class average</a:t>
            </a:r>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6934200" y="3048000"/>
            <a:ext cx="1734133" cy="2362200"/>
          </a:xfrm>
          <a:prstGeom prst="rect">
            <a:avLst/>
          </a:prstGeom>
          <a:noFill/>
        </p:spPr>
      </p:pic>
      <p:sp>
        <p:nvSpPr>
          <p:cNvPr id="5" name="TextBox 4"/>
          <p:cNvSpPr txBox="1"/>
          <p:nvPr/>
        </p:nvSpPr>
        <p:spPr>
          <a:xfrm>
            <a:off x="1066800" y="5562600"/>
            <a:ext cx="5943600" cy="369332"/>
          </a:xfrm>
          <a:prstGeom prst="rect">
            <a:avLst/>
          </a:prstGeom>
          <a:noFill/>
          <a:ln>
            <a:solidFill>
              <a:schemeClr val="bg1">
                <a:lumMod val="50000"/>
              </a:schemeClr>
            </a:solidFill>
          </a:ln>
        </p:spPr>
        <p:txBody>
          <a:bodyPr wrap="square" rtlCol="0">
            <a:spAutoFit/>
          </a:bodyPr>
          <a:lstStyle/>
          <a:p>
            <a:r>
              <a:rPr lang="en-US" dirty="0" err="1">
                <a:latin typeface="Courier New" charset="0"/>
                <a:ea typeface="Courier New" charset="0"/>
                <a:cs typeface="Courier New" charset="0"/>
              </a:rPr>
              <a:t>avg.c</a:t>
            </a:r>
            <a:r>
              <a:rPr lang="en-US" dirty="0">
                <a:latin typeface="Courier New" charset="0"/>
                <a:ea typeface="Courier New" charset="0"/>
                <a:cs typeface="Courier New" charset="0"/>
              </a:rPr>
              <a:t>  </a:t>
            </a:r>
            <a:r>
              <a:rPr lang="en-US" dirty="0"/>
              <a:t>using redirect with </a:t>
            </a:r>
            <a:r>
              <a:rPr lang="en-US" dirty="0">
                <a:latin typeface="Courier New" charset="0"/>
                <a:ea typeface="Courier New" charset="0"/>
                <a:cs typeface="Courier New" charset="0"/>
              </a:rPr>
              <a:t>input5.txt</a:t>
            </a:r>
          </a:p>
        </p:txBody>
      </p:sp>
      <p:sp>
        <p:nvSpPr>
          <p:cNvPr id="6" name="TextBox 5"/>
          <p:cNvSpPr txBox="1"/>
          <p:nvPr/>
        </p:nvSpPr>
        <p:spPr>
          <a:xfrm>
            <a:off x="1066800" y="5986975"/>
            <a:ext cx="5943600" cy="369332"/>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avg2.c </a:t>
            </a:r>
            <a:r>
              <a:rPr lang="en-US" dirty="0"/>
              <a:t>using redirect with </a:t>
            </a:r>
            <a:r>
              <a:rPr lang="en-US" dirty="0">
                <a:latin typeface="Courier New" charset="0"/>
                <a:ea typeface="Courier New" charset="0"/>
                <a:cs typeface="Courier New" charset="0"/>
              </a:rPr>
              <a:t>input5.txt</a:t>
            </a:r>
          </a:p>
        </p:txBody>
      </p:sp>
    </p:spTree>
    <p:extLst>
      <p:ext uri="{BB962C8B-B14F-4D97-AF65-F5344CB8AC3E}">
        <p14:creationId xmlns:p14="http://schemas.microsoft.com/office/powerpoint/2010/main" val="147749933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691466" y="253998"/>
            <a:ext cx="3962400" cy="2895600"/>
          </a:xfrm>
          <a:prstGeom prst="rect">
            <a:avLst/>
          </a:prstGeom>
          <a:noFill/>
        </p:spPr>
      </p:pic>
      <p:sp>
        <p:nvSpPr>
          <p:cNvPr id="14339" name="Rectangle 2"/>
          <p:cNvSpPr>
            <a:spLocks noGrp="1" noChangeArrowheads="1"/>
          </p:cNvSpPr>
          <p:nvPr>
            <p:ph type="title"/>
          </p:nvPr>
        </p:nvSpPr>
        <p:spPr>
          <a:xfrm>
            <a:off x="1219200" y="304800"/>
            <a:ext cx="8305800" cy="1219200"/>
          </a:xfrm>
        </p:spPr>
        <p:txBody>
          <a:bodyPr/>
          <a:lstStyle/>
          <a:p>
            <a:pPr eaLnBrk="1" hangingPunct="1"/>
            <a:r>
              <a:rPr lang="en-US" dirty="0"/>
              <a:t>Looping Subtasks:  Searching</a:t>
            </a:r>
          </a:p>
        </p:txBody>
      </p:sp>
      <p:sp>
        <p:nvSpPr>
          <p:cNvPr id="14340" name="Rectangle 3"/>
          <p:cNvSpPr>
            <a:spLocks noGrp="1" noChangeArrowheads="1"/>
          </p:cNvSpPr>
          <p:nvPr>
            <p:ph type="body" idx="1"/>
          </p:nvPr>
        </p:nvSpPr>
        <p:spPr>
          <a:xfrm>
            <a:off x="1066800" y="3048000"/>
            <a:ext cx="8077200" cy="3200400"/>
          </a:xfrm>
        </p:spPr>
        <p:txBody>
          <a:bodyPr/>
          <a:lstStyle/>
          <a:p>
            <a:pPr eaLnBrk="1" hangingPunct="1"/>
            <a:r>
              <a:rPr lang="en-US" dirty="0"/>
              <a:t>Need a variable to indicate whether or not the program has encountered the target value, call it </a:t>
            </a:r>
            <a:r>
              <a:rPr lang="en-US" i="1" dirty="0"/>
              <a:t>found</a:t>
            </a:r>
            <a:endParaRPr lang="en-US" dirty="0"/>
          </a:p>
          <a:p>
            <a:pPr eaLnBrk="1" hangingPunct="1"/>
            <a:r>
              <a:rPr lang="en-US" dirty="0"/>
              <a:t>Initialize </a:t>
            </a:r>
            <a:r>
              <a:rPr lang="en-US" i="1" dirty="0"/>
              <a:t>found</a:t>
            </a:r>
            <a:r>
              <a:rPr lang="en-US" dirty="0"/>
              <a:t> to 0 (false)</a:t>
            </a:r>
          </a:p>
          <a:p>
            <a:pPr eaLnBrk="1" hangingPunct="1"/>
            <a:r>
              <a:rPr lang="en-US" dirty="0"/>
              <a:t>Each time through the loop, check to see if the current value equals the target value</a:t>
            </a:r>
          </a:p>
          <a:p>
            <a:pPr lvl="1"/>
            <a:r>
              <a:rPr lang="en-US"/>
              <a:t>If </a:t>
            </a:r>
            <a:r>
              <a:rPr lang="en-US" dirty="0"/>
              <a:t>so, assign 1 </a:t>
            </a:r>
            <a:r>
              <a:rPr lang="en-US"/>
              <a:t>to </a:t>
            </a:r>
            <a:r>
              <a:rPr lang="en-US" i="1"/>
              <a:t>found</a:t>
            </a:r>
            <a:endParaRPr lang="en-US" dirty="0"/>
          </a:p>
        </p:txBody>
      </p:sp>
    </p:spTree>
    <p:extLst>
      <p:ext uri="{BB962C8B-B14F-4D97-AF65-F5344CB8AC3E}">
        <p14:creationId xmlns:p14="http://schemas.microsoft.com/office/powerpoint/2010/main" val="120716686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Exercise</a:t>
            </a:r>
          </a:p>
        </p:txBody>
      </p:sp>
      <p:sp>
        <p:nvSpPr>
          <p:cNvPr id="3" name="Content Placeholder 2"/>
          <p:cNvSpPr>
            <a:spLocks noGrp="1"/>
          </p:cNvSpPr>
          <p:nvPr>
            <p:ph sz="quarter" idx="1"/>
          </p:nvPr>
        </p:nvSpPr>
        <p:spPr/>
        <p:txBody>
          <a:bodyPr/>
          <a:lstStyle/>
          <a:p>
            <a:pPr marL="0" indent="0">
              <a:buNone/>
            </a:pPr>
            <a:r>
              <a:rPr lang="en-US" dirty="0"/>
              <a:t>Write a C program that </a:t>
            </a:r>
          </a:p>
          <a:p>
            <a:pPr marL="514350" indent="-514350">
              <a:buFont typeface="+mj-lt"/>
              <a:buAutoNum type="arabicPeriod"/>
            </a:pPr>
            <a:r>
              <a:rPr lang="en-US" dirty="0"/>
              <a:t>Reads a target score at the beginning of the file</a:t>
            </a:r>
          </a:p>
          <a:p>
            <a:pPr marL="514350" indent="-514350">
              <a:buFont typeface="+mj-lt"/>
              <a:buAutoNum type="arabicPeriod"/>
            </a:pPr>
            <a:r>
              <a:rPr lang="en-US" dirty="0"/>
              <a:t>Reads a set of scores and determines if the target score is in the set of scores</a:t>
            </a:r>
          </a:p>
          <a:p>
            <a:pPr marL="514350" indent="-514350">
              <a:buFont typeface="+mj-lt"/>
              <a:buAutoNum type="arabicPeriod"/>
            </a:pPr>
            <a:r>
              <a:rPr lang="en-US" dirty="0"/>
              <a:t>If found prints</a:t>
            </a:r>
            <a:br>
              <a:rPr lang="en-US" dirty="0"/>
            </a:br>
            <a:r>
              <a:rPr lang="en-US" dirty="0"/>
              <a:t>     </a:t>
            </a:r>
            <a:r>
              <a:rPr lang="en-US" b="1" dirty="0">
                <a:latin typeface="Courier New" pitchFamily="49" charset="0"/>
                <a:cs typeface="Courier New" pitchFamily="49" charset="0"/>
              </a:rPr>
              <a:t>Target ## was found</a:t>
            </a:r>
            <a:br>
              <a:rPr lang="en-US" dirty="0"/>
            </a:br>
            <a:r>
              <a:rPr lang="en-US" dirty="0"/>
              <a:t>otherwise prints</a:t>
            </a:r>
            <a:br>
              <a:rPr lang="en-US" dirty="0"/>
            </a:br>
            <a:r>
              <a:rPr lang="en-US" dirty="0"/>
              <a:t>     </a:t>
            </a:r>
            <a:r>
              <a:rPr lang="en-US" b="1" dirty="0">
                <a:latin typeface="Courier New" pitchFamily="49" charset="0"/>
                <a:cs typeface="Courier New" pitchFamily="49" charset="0"/>
              </a:rPr>
              <a:t>Target ## was not found</a:t>
            </a:r>
          </a:p>
          <a:p>
            <a:endParaRPr lang="en-US" dirty="0"/>
          </a:p>
        </p:txBody>
      </p:sp>
    </p:spTree>
    <p:extLst>
      <p:ext uri="{BB962C8B-B14F-4D97-AF65-F5344CB8AC3E}">
        <p14:creationId xmlns:p14="http://schemas.microsoft.com/office/powerpoint/2010/main" val="1260035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type="title"/>
          </p:nvPr>
        </p:nvSpPr>
        <p:spPr>
          <a:noFill/>
        </p:spPr>
        <p:txBody>
          <a:bodyPr/>
          <a:lstStyle/>
          <a:p>
            <a:pPr eaLnBrk="1" hangingPunct="1"/>
            <a:r>
              <a:rPr lang="en-US"/>
              <a:t>Looping Subtasks:  Searching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1"/>
            <a:ext cx="5715000" cy="4191000"/>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562600"/>
            <a:ext cx="5715000" cy="369332"/>
          </a:xfrm>
          <a:prstGeom prst="rect">
            <a:avLst/>
          </a:prstGeom>
          <a:noFill/>
          <a:ln>
            <a:solidFill>
              <a:schemeClr val="bg1">
                <a:lumMod val="50000"/>
              </a:schemeClr>
            </a:solidFill>
          </a:ln>
        </p:spPr>
        <p:txBody>
          <a:bodyPr wrap="square" rtlCol="0">
            <a:spAutoFit/>
          </a:bodyPr>
          <a:lstStyle/>
          <a:p>
            <a:r>
              <a:rPr lang="en-US">
                <a:latin typeface="Courier New" charset="0"/>
                <a:ea typeface="Courier New" charset="0"/>
                <a:cs typeface="Courier New" charset="0"/>
              </a:rPr>
              <a:t>flag.c</a:t>
            </a:r>
            <a:r>
              <a:rPr lang="en-US" dirty="0">
                <a:latin typeface="Courier New" charset="0"/>
                <a:ea typeface="Courier New" charset="0"/>
                <a:cs typeface="Courier New" charset="0"/>
              </a:rPr>
              <a:t>  </a:t>
            </a:r>
            <a:r>
              <a:rPr lang="en-US" dirty="0"/>
              <a:t>using redirect with </a:t>
            </a:r>
            <a:r>
              <a:rPr lang="en-US" dirty="0">
                <a:latin typeface="Courier New" charset="0"/>
                <a:ea typeface="Courier New" charset="0"/>
                <a:cs typeface="Courier New" charset="0"/>
              </a:rPr>
              <a:t>input5.txt</a:t>
            </a:r>
          </a:p>
        </p:txBody>
      </p:sp>
    </p:spTree>
    <p:extLst>
      <p:ext uri="{BB962C8B-B14F-4D97-AF65-F5344CB8AC3E}">
        <p14:creationId xmlns:p14="http://schemas.microsoft.com/office/powerpoint/2010/main" val="292096174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Improvement</a:t>
            </a:r>
          </a:p>
        </p:txBody>
      </p:sp>
      <p:sp>
        <p:nvSpPr>
          <p:cNvPr id="3" name="Content Placeholder 2"/>
          <p:cNvSpPr>
            <a:spLocks noGrp="1"/>
          </p:cNvSpPr>
          <p:nvPr>
            <p:ph sz="quarter" idx="1"/>
          </p:nvPr>
        </p:nvSpPr>
        <p:spPr/>
        <p:txBody>
          <a:bodyPr/>
          <a:lstStyle/>
          <a:p>
            <a:r>
              <a:rPr lang="en-US" dirty="0"/>
              <a:t>Stop searching if target has been found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5767388" cy="1950244"/>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4050701"/>
            <a:ext cx="5767388" cy="369332"/>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flag2.c  </a:t>
            </a:r>
            <a:r>
              <a:rPr lang="en-US" dirty="0"/>
              <a:t>using redirect with </a:t>
            </a:r>
            <a:r>
              <a:rPr lang="en-US" dirty="0">
                <a:latin typeface="Courier New" charset="0"/>
                <a:ea typeface="Courier New" charset="0"/>
                <a:cs typeface="Courier New" charset="0"/>
              </a:rPr>
              <a:t>input5.txt</a:t>
            </a:r>
          </a:p>
        </p:txBody>
      </p:sp>
    </p:spTree>
    <p:extLst>
      <p:ext uri="{BB962C8B-B14F-4D97-AF65-F5344CB8AC3E}">
        <p14:creationId xmlns:p14="http://schemas.microsoft.com/office/powerpoint/2010/main" val="2385310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867" y="3505200"/>
            <a:ext cx="2028938" cy="259253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4648200" y="3226475"/>
            <a:ext cx="1634667" cy="1038255"/>
          </a:xfrm>
          <a:prstGeom prst="wedgeRoundRectCallout">
            <a:avLst>
              <a:gd name="adj1" fmla="val 101057"/>
              <a:gd name="adj2" fmla="val 70507"/>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96 is the max</a:t>
            </a:r>
          </a:p>
          <a:p>
            <a:pPr algn="ctr"/>
            <a:r>
              <a:rPr lang="en-US" b="1" dirty="0">
                <a:solidFill>
                  <a:schemeClr val="tx1"/>
                </a:solidFill>
              </a:rPr>
              <a:t>12 is the min</a:t>
            </a:r>
          </a:p>
        </p:txBody>
      </p:sp>
      <p:sp>
        <p:nvSpPr>
          <p:cNvPr id="17411" name="Rectangle 2"/>
          <p:cNvSpPr>
            <a:spLocks noGrp="1" noChangeArrowheads="1"/>
          </p:cNvSpPr>
          <p:nvPr>
            <p:ph type="title"/>
          </p:nvPr>
        </p:nvSpPr>
        <p:spPr/>
        <p:txBody>
          <a:bodyPr>
            <a:normAutofit/>
          </a:bodyPr>
          <a:lstStyle/>
          <a:p>
            <a:pPr eaLnBrk="1" hangingPunct="1"/>
            <a:r>
              <a:rPr lang="en-US"/>
              <a:t>Looping Subtasks:  Finding Extremes</a:t>
            </a:r>
          </a:p>
        </p:txBody>
      </p:sp>
      <p:sp>
        <p:nvSpPr>
          <p:cNvPr id="17412" name="Rectangle 3"/>
          <p:cNvSpPr>
            <a:spLocks noGrp="1" noChangeArrowheads="1"/>
          </p:cNvSpPr>
          <p:nvPr>
            <p:ph sz="quarter" idx="1"/>
          </p:nvPr>
        </p:nvSpPr>
        <p:spPr/>
        <p:txBody>
          <a:bodyPr/>
          <a:lstStyle/>
          <a:p>
            <a:pPr eaLnBrk="1" hangingPunct="1"/>
            <a:r>
              <a:rPr lang="en-US" dirty="0"/>
              <a:t>Finding Extreme Values (e.g. maximum, minimum)</a:t>
            </a:r>
          </a:p>
          <a:p>
            <a:pPr lvl="1" eaLnBrk="1" hangingPunct="1"/>
            <a:r>
              <a:rPr lang="en-US" dirty="0"/>
              <a:t>Need a variable (such as </a:t>
            </a:r>
            <a:r>
              <a:rPr lang="en-US" dirty="0" err="1"/>
              <a:t>maxValue</a:t>
            </a:r>
            <a:r>
              <a:rPr lang="en-US" dirty="0"/>
              <a:t>) to remember the most extreme value encountered so far</a:t>
            </a:r>
          </a:p>
        </p:txBody>
      </p:sp>
      <p:cxnSp>
        <p:nvCxnSpPr>
          <p:cNvPr id="6" name="Straight Arrow Connector 5"/>
          <p:cNvCxnSpPr/>
          <p:nvPr/>
        </p:nvCxnSpPr>
        <p:spPr>
          <a:xfrm flipH="1">
            <a:off x="3047606" y="3745602"/>
            <a:ext cx="1829194" cy="519128"/>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0800" y="3226475"/>
            <a:ext cx="418704" cy="2031325"/>
          </a:xfrm>
          <a:prstGeom prst="rect">
            <a:avLst/>
          </a:prstGeom>
          <a:noFill/>
          <a:ln>
            <a:solidFill>
              <a:schemeClr val="accent1"/>
            </a:solidFill>
            <a:prstDash val="dash"/>
          </a:ln>
        </p:spPr>
        <p:txBody>
          <a:bodyPr wrap="none" rtlCol="0">
            <a:spAutoFit/>
          </a:bodyPr>
          <a:lstStyle/>
          <a:p>
            <a:r>
              <a:rPr lang="en-US" dirty="0">
                <a:solidFill>
                  <a:srgbClr val="002060"/>
                </a:solidFill>
              </a:rPr>
              <a:t>25</a:t>
            </a:r>
          </a:p>
          <a:p>
            <a:r>
              <a:rPr lang="en-US" dirty="0">
                <a:solidFill>
                  <a:srgbClr val="002060"/>
                </a:solidFill>
              </a:rPr>
              <a:t>43</a:t>
            </a:r>
          </a:p>
          <a:p>
            <a:r>
              <a:rPr lang="en-US" dirty="0">
                <a:solidFill>
                  <a:srgbClr val="002060"/>
                </a:solidFill>
              </a:rPr>
              <a:t>67</a:t>
            </a:r>
          </a:p>
          <a:p>
            <a:r>
              <a:rPr lang="en-US" dirty="0">
                <a:solidFill>
                  <a:srgbClr val="002060"/>
                </a:solidFill>
              </a:rPr>
              <a:t>96</a:t>
            </a:r>
          </a:p>
          <a:p>
            <a:r>
              <a:rPr lang="en-US" dirty="0">
                <a:solidFill>
                  <a:srgbClr val="002060"/>
                </a:solidFill>
              </a:rPr>
              <a:t>12</a:t>
            </a:r>
          </a:p>
          <a:p>
            <a:r>
              <a:rPr lang="en-US" dirty="0">
                <a:solidFill>
                  <a:srgbClr val="002060"/>
                </a:solidFill>
              </a:rPr>
              <a:t>58</a:t>
            </a:r>
          </a:p>
          <a:p>
            <a:r>
              <a:rPr lang="en-US" dirty="0">
                <a:solidFill>
                  <a:srgbClr val="002060"/>
                </a:solidFill>
              </a:rPr>
              <a:t>44</a:t>
            </a:r>
          </a:p>
        </p:txBody>
      </p:sp>
      <p:cxnSp>
        <p:nvCxnSpPr>
          <p:cNvPr id="13" name="Straight Arrow Connector 12"/>
          <p:cNvCxnSpPr/>
          <p:nvPr/>
        </p:nvCxnSpPr>
        <p:spPr>
          <a:xfrm flipH="1">
            <a:off x="3048000" y="4005166"/>
            <a:ext cx="1828800" cy="490634"/>
          </a:xfrm>
          <a:prstGeom prst="straightConnector1">
            <a:avLst/>
          </a:prstGeom>
          <a:ln w="25400">
            <a:solidFill>
              <a:srgbClr val="D6009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80129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a:noFill/>
        </p:spPr>
        <p:txBody>
          <a:bodyPr>
            <a:normAutofit/>
          </a:bodyPr>
          <a:lstStyle/>
          <a:p>
            <a:pPr eaLnBrk="1" hangingPunct="1"/>
            <a:r>
              <a:rPr lang="en-US"/>
              <a:t>Looping Subtasks:  Finding Extremes</a:t>
            </a:r>
          </a:p>
        </p:txBody>
      </p:sp>
      <p:sp>
        <p:nvSpPr>
          <p:cNvPr id="18435" name="Rectangle 2"/>
          <p:cNvSpPr>
            <a:spLocks noGrp="1" noChangeArrowheads="1"/>
          </p:cNvSpPr>
          <p:nvPr>
            <p:ph sz="quarter" idx="1"/>
          </p:nvPr>
        </p:nvSpPr>
        <p:spPr/>
        <p:txBody>
          <a:bodyPr/>
          <a:lstStyle/>
          <a:p>
            <a:pPr eaLnBrk="1" hangingPunct="1">
              <a:lnSpc>
                <a:spcPct val="90000"/>
              </a:lnSpc>
            </a:pPr>
            <a:r>
              <a:rPr lang="en-US" dirty="0"/>
              <a:t>Finding Extreme Values (e.g. maximum, minimum)</a:t>
            </a:r>
          </a:p>
          <a:p>
            <a:pPr lvl="1" eaLnBrk="1" hangingPunct="1">
              <a:lnSpc>
                <a:spcPct val="90000"/>
              </a:lnSpc>
            </a:pPr>
            <a:r>
              <a:rPr lang="en-US" dirty="0"/>
              <a:t>Initialize the </a:t>
            </a:r>
            <a:r>
              <a:rPr lang="en-US" dirty="0" err="1"/>
              <a:t>maxValue</a:t>
            </a:r>
            <a:r>
              <a:rPr lang="en-US" dirty="0"/>
              <a:t> (</a:t>
            </a:r>
            <a:r>
              <a:rPr lang="en-US" dirty="0" err="1"/>
              <a:t>minValue</a:t>
            </a:r>
            <a:r>
              <a:rPr lang="en-US" dirty="0"/>
              <a:t>) to some value</a:t>
            </a:r>
          </a:p>
          <a:p>
            <a:pPr lvl="2">
              <a:lnSpc>
                <a:spcPct val="90000"/>
              </a:lnSpc>
            </a:pPr>
            <a:r>
              <a:rPr lang="en-US" dirty="0" err="1"/>
              <a:t>maxValue</a:t>
            </a:r>
            <a:r>
              <a:rPr lang="en-US" dirty="0"/>
              <a:t>: Lower value than any data</a:t>
            </a:r>
          </a:p>
          <a:p>
            <a:pPr lvl="2">
              <a:lnSpc>
                <a:spcPct val="90000"/>
              </a:lnSpc>
            </a:pPr>
            <a:r>
              <a:rPr lang="en-US" dirty="0" err="1"/>
              <a:t>minValue</a:t>
            </a:r>
            <a:r>
              <a:rPr lang="en-US" dirty="0"/>
              <a:t>: Higher value than any data</a:t>
            </a:r>
          </a:p>
          <a:p>
            <a:pPr lvl="2">
              <a:lnSpc>
                <a:spcPct val="90000"/>
              </a:lnSpc>
            </a:pPr>
            <a:r>
              <a:rPr lang="en-US" dirty="0"/>
              <a:t>Or for both: The first data value</a:t>
            </a:r>
          </a:p>
          <a:p>
            <a:pPr lvl="1" eaLnBrk="1" hangingPunct="1"/>
            <a:r>
              <a:rPr lang="en-US" dirty="0"/>
              <a:t>For each data item</a:t>
            </a:r>
          </a:p>
          <a:p>
            <a:pPr lvl="2" eaLnBrk="1" hangingPunct="1">
              <a:buClr>
                <a:schemeClr val="accent2"/>
              </a:buClr>
            </a:pPr>
            <a:r>
              <a:rPr lang="en-US" dirty="0"/>
              <a:t>Compare the current value to </a:t>
            </a:r>
            <a:r>
              <a:rPr lang="en-US" dirty="0" err="1"/>
              <a:t>maxValue</a:t>
            </a:r>
            <a:r>
              <a:rPr lang="en-US" dirty="0"/>
              <a:t> (or </a:t>
            </a:r>
            <a:r>
              <a:rPr lang="en-US" dirty="0" err="1"/>
              <a:t>minValue</a:t>
            </a:r>
            <a:r>
              <a:rPr lang="en-US" dirty="0"/>
              <a:t>)</a:t>
            </a:r>
          </a:p>
          <a:p>
            <a:pPr lvl="2" eaLnBrk="1" hangingPunct="1">
              <a:buClr>
                <a:schemeClr val="accent2"/>
              </a:buClr>
            </a:pPr>
            <a:r>
              <a:rPr lang="en-US" dirty="0"/>
              <a:t>If the current value is &gt; </a:t>
            </a:r>
            <a:r>
              <a:rPr lang="en-US" dirty="0" err="1"/>
              <a:t>maxValue</a:t>
            </a:r>
            <a:r>
              <a:rPr lang="en-US" dirty="0"/>
              <a:t> (&lt; </a:t>
            </a:r>
            <a:r>
              <a:rPr lang="en-US" dirty="0" err="1"/>
              <a:t>minValue</a:t>
            </a:r>
            <a:r>
              <a:rPr lang="en-US" dirty="0"/>
              <a:t>), replace </a:t>
            </a:r>
            <a:r>
              <a:rPr lang="en-US" dirty="0" err="1"/>
              <a:t>maxValue</a:t>
            </a:r>
            <a:r>
              <a:rPr lang="en-US" dirty="0"/>
              <a:t> (</a:t>
            </a:r>
            <a:r>
              <a:rPr lang="en-US" dirty="0" err="1"/>
              <a:t>minValue</a:t>
            </a:r>
            <a:r>
              <a:rPr lang="en-US" dirty="0"/>
              <a:t>) with the current value.</a:t>
            </a:r>
          </a:p>
          <a:p>
            <a:pPr lvl="1" eaLnBrk="1" hangingPunct="1">
              <a:lnSpc>
                <a:spcPct val="90000"/>
              </a:lnSpc>
              <a:buFont typeface="Wingdings" pitchFamily="2" charset="2"/>
              <a:buNone/>
            </a:pPr>
            <a:endParaRPr lang="en-US" dirty="0"/>
          </a:p>
        </p:txBody>
      </p:sp>
    </p:spTree>
    <p:extLst>
      <p:ext uri="{BB962C8B-B14F-4D97-AF65-F5344CB8AC3E}">
        <p14:creationId xmlns:p14="http://schemas.microsoft.com/office/powerpoint/2010/main" val="260467807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Extremes Exercise</a:t>
            </a:r>
          </a:p>
        </p:txBody>
      </p:sp>
      <p:sp>
        <p:nvSpPr>
          <p:cNvPr id="3" name="Content Placeholder 2"/>
          <p:cNvSpPr>
            <a:spLocks noGrp="1"/>
          </p:cNvSpPr>
          <p:nvPr>
            <p:ph sz="quarter" idx="1"/>
          </p:nvPr>
        </p:nvSpPr>
        <p:spPr/>
        <p:txBody>
          <a:bodyPr/>
          <a:lstStyle/>
          <a:p>
            <a:pPr marL="0" indent="0">
              <a:buNone/>
            </a:pPr>
            <a:r>
              <a:rPr lang="en-US" dirty="0"/>
              <a:t>Write a C program that </a:t>
            </a:r>
          </a:p>
          <a:p>
            <a:pPr marL="514350" indent="-514350">
              <a:buFont typeface="+mj-lt"/>
              <a:buAutoNum type="arabicPeriod"/>
            </a:pPr>
            <a:r>
              <a:rPr lang="en-US" dirty="0"/>
              <a:t>Reads a set of scores from a file</a:t>
            </a:r>
          </a:p>
          <a:p>
            <a:pPr marL="514350" indent="-514350">
              <a:buFont typeface="+mj-lt"/>
              <a:buAutoNum type="arabicPeriod"/>
            </a:pPr>
            <a:r>
              <a:rPr lang="en-US" dirty="0"/>
              <a:t>Determines and prints the maximum score and the minimum score</a:t>
            </a:r>
          </a:p>
          <a:p>
            <a:endParaRPr lang="en-US" dirty="0"/>
          </a:p>
        </p:txBody>
      </p:sp>
    </p:spTree>
    <p:extLst>
      <p:ext uri="{BB962C8B-B14F-4D97-AF65-F5344CB8AC3E}">
        <p14:creationId xmlns:p14="http://schemas.microsoft.com/office/powerpoint/2010/main" val="3198548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title"/>
          </p:nvPr>
        </p:nvSpPr>
        <p:spPr>
          <a:xfrm>
            <a:off x="914400" y="274638"/>
            <a:ext cx="7772400" cy="924314"/>
          </a:xfrm>
          <a:noFill/>
        </p:spPr>
        <p:txBody>
          <a:bodyPr/>
          <a:lstStyle/>
          <a:p>
            <a:pPr eaLnBrk="1" hangingPunct="1"/>
            <a:r>
              <a:rPr lang="en-US" dirty="0"/>
              <a:t>Looping Subtasks:  Finding Extremes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400800" cy="3543508"/>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798" y="4935356"/>
            <a:ext cx="6400802" cy="923330"/>
          </a:xfrm>
          <a:prstGeom prst="rect">
            <a:avLst/>
          </a:prstGeom>
          <a:noFill/>
          <a:ln>
            <a:solidFill>
              <a:schemeClr val="bg1">
                <a:lumMod val="50000"/>
              </a:schemeClr>
            </a:solidFill>
          </a:ln>
        </p:spPr>
        <p:txBody>
          <a:bodyPr wrap="square" rtlCol="0">
            <a:spAutoFit/>
          </a:bodyPr>
          <a:lstStyle/>
          <a:p>
            <a:r>
              <a:rPr lang="en-US" dirty="0" err="1">
                <a:latin typeface="Courier New" charset="0"/>
                <a:ea typeface="Courier New" charset="0"/>
                <a:cs typeface="Courier New" charset="0"/>
              </a:rPr>
              <a:t>extremes.c</a:t>
            </a:r>
            <a:r>
              <a:rPr lang="en-US" dirty="0">
                <a:latin typeface="Courier New" charset="0"/>
                <a:ea typeface="Courier New" charset="0"/>
                <a:cs typeface="Courier New" charset="0"/>
              </a:rPr>
              <a:t>  </a:t>
            </a:r>
            <a:r>
              <a:rPr lang="en-US" dirty="0"/>
              <a:t>using redirect with </a:t>
            </a:r>
            <a:r>
              <a:rPr lang="en-US" dirty="0">
                <a:latin typeface="Courier New" charset="0"/>
                <a:ea typeface="Courier New" charset="0"/>
                <a:cs typeface="Courier New" charset="0"/>
              </a:rPr>
              <a:t>input5.txt</a:t>
            </a:r>
            <a:r>
              <a:rPr lang="en-US" dirty="0">
                <a:ea typeface="Courier New" charset="0"/>
                <a:cs typeface="Courier New" charset="0"/>
              </a:rPr>
              <a:t> </a:t>
            </a:r>
          </a:p>
          <a:p>
            <a:r>
              <a:rPr lang="en-US" dirty="0">
                <a:ea typeface="Courier New" charset="0"/>
                <a:cs typeface="Courier New" charset="0"/>
              </a:rPr>
              <a:t>                               (sets </a:t>
            </a:r>
            <a:r>
              <a:rPr lang="en-US" dirty="0" err="1">
                <a:ea typeface="Courier New" charset="0"/>
                <a:cs typeface="Courier New" charset="0"/>
              </a:rPr>
              <a:t>maxScore</a:t>
            </a:r>
            <a:r>
              <a:rPr lang="en-US" dirty="0">
                <a:ea typeface="Courier New" charset="0"/>
                <a:cs typeface="Courier New" charset="0"/>
              </a:rPr>
              <a:t> and </a:t>
            </a:r>
            <a:r>
              <a:rPr lang="en-US" dirty="0" err="1">
                <a:ea typeface="Courier New" charset="0"/>
                <a:cs typeface="Courier New" charset="0"/>
              </a:rPr>
              <a:t>minScore</a:t>
            </a:r>
            <a:r>
              <a:rPr lang="en-US" dirty="0">
                <a:ea typeface="Courier New" charset="0"/>
                <a:cs typeface="Courier New" charset="0"/>
              </a:rPr>
              <a:t> to the value of </a:t>
            </a:r>
          </a:p>
          <a:p>
            <a:r>
              <a:rPr lang="en-US" dirty="0">
                <a:ea typeface="Courier New" charset="0"/>
                <a:cs typeface="Courier New" charset="0"/>
              </a:rPr>
              <a:t>                                the 1</a:t>
            </a:r>
            <a:r>
              <a:rPr lang="en-US" baseline="30000" dirty="0">
                <a:ea typeface="Courier New" charset="0"/>
                <a:cs typeface="Courier New" charset="0"/>
              </a:rPr>
              <a:t>st</a:t>
            </a:r>
            <a:r>
              <a:rPr lang="en-US" dirty="0">
                <a:ea typeface="Courier New" charset="0"/>
                <a:cs typeface="Courier New" charset="0"/>
              </a:rPr>
              <a:t> score read in)</a:t>
            </a:r>
            <a:endParaRPr lang="en-US" dirty="0">
              <a:latin typeface="Courier New" charset="0"/>
              <a:ea typeface="Courier New" charset="0"/>
              <a:cs typeface="Courier New" charset="0"/>
            </a:endParaRPr>
          </a:p>
        </p:txBody>
      </p:sp>
      <p:sp>
        <p:nvSpPr>
          <p:cNvPr id="5" name="TextBox 4"/>
          <p:cNvSpPr txBox="1"/>
          <p:nvPr/>
        </p:nvSpPr>
        <p:spPr>
          <a:xfrm>
            <a:off x="1080866" y="5896200"/>
            <a:ext cx="6400802" cy="646331"/>
          </a:xfrm>
          <a:prstGeom prst="rect">
            <a:avLst/>
          </a:prstGeom>
          <a:noFill/>
          <a:ln>
            <a:solidFill>
              <a:schemeClr val="bg1">
                <a:lumMod val="50000"/>
              </a:schemeClr>
            </a:solidFill>
          </a:ln>
        </p:spPr>
        <p:txBody>
          <a:bodyPr wrap="square" rtlCol="0">
            <a:spAutoFit/>
          </a:bodyPr>
          <a:lstStyle/>
          <a:p>
            <a:r>
              <a:rPr lang="en-US" dirty="0">
                <a:latin typeface="Courier New" charset="0"/>
                <a:ea typeface="Courier New" charset="0"/>
                <a:cs typeface="Courier New" charset="0"/>
              </a:rPr>
              <a:t>extremes2.c </a:t>
            </a:r>
            <a:r>
              <a:rPr lang="en-US" dirty="0"/>
              <a:t>using redirect with </a:t>
            </a:r>
            <a:r>
              <a:rPr lang="en-US" dirty="0">
                <a:latin typeface="Courier New" charset="0"/>
                <a:ea typeface="Courier New" charset="0"/>
                <a:cs typeface="Courier New" charset="0"/>
              </a:rPr>
              <a:t>input5.txt</a:t>
            </a:r>
            <a:r>
              <a:rPr lang="en-US" dirty="0">
                <a:ea typeface="Courier New" charset="0"/>
                <a:cs typeface="Courier New" charset="0"/>
              </a:rPr>
              <a:t> </a:t>
            </a:r>
          </a:p>
          <a:p>
            <a:r>
              <a:rPr lang="en-US" dirty="0">
                <a:ea typeface="Courier New" charset="0"/>
                <a:cs typeface="Courier New" charset="0"/>
              </a:rPr>
              <a:t>                               (sets </a:t>
            </a:r>
            <a:r>
              <a:rPr lang="en-US" dirty="0" err="1">
                <a:ea typeface="Courier New" charset="0"/>
                <a:cs typeface="Courier New" charset="0"/>
              </a:rPr>
              <a:t>maxScore</a:t>
            </a:r>
            <a:r>
              <a:rPr lang="en-US" dirty="0">
                <a:ea typeface="Courier New" charset="0"/>
                <a:cs typeface="Courier New" charset="0"/>
              </a:rPr>
              <a:t> to 0 and </a:t>
            </a:r>
            <a:r>
              <a:rPr lang="en-US" dirty="0" err="1">
                <a:ea typeface="Courier New" charset="0"/>
                <a:cs typeface="Courier New" charset="0"/>
              </a:rPr>
              <a:t>minScore</a:t>
            </a:r>
            <a:r>
              <a:rPr lang="en-US" dirty="0">
                <a:ea typeface="Courier New" charset="0"/>
                <a:cs typeface="Courier New" charset="0"/>
              </a:rPr>
              <a:t> to 100)</a:t>
            </a:r>
            <a:endParaRPr lang="en-US" dirty="0">
              <a:latin typeface="Courier New" charset="0"/>
              <a:ea typeface="Courier New" charset="0"/>
              <a:cs typeface="Courier New" charset="0"/>
            </a:endParaRPr>
          </a:p>
        </p:txBody>
      </p:sp>
    </p:spTree>
    <p:extLst>
      <p:ext uri="{BB962C8B-B14F-4D97-AF65-F5344CB8AC3E}">
        <p14:creationId xmlns:p14="http://schemas.microsoft.com/office/powerpoint/2010/main" val="3687802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The </a:t>
            </a:r>
            <a:r>
              <a:rPr lang="en-US" noProof="1">
                <a:latin typeface="Courier New" charset="0"/>
                <a:ea typeface="Courier New" charset="0"/>
                <a:cs typeface="Courier New" charset="0"/>
              </a:rPr>
              <a:t>while</a:t>
            </a:r>
            <a:r>
              <a:rPr lang="en-US" noProof="1"/>
              <a:t> Loop</a:t>
            </a:r>
            <a:endParaRPr lang="en-US" dirty="0"/>
          </a:p>
        </p:txBody>
      </p:sp>
      <p:sp>
        <p:nvSpPr>
          <p:cNvPr id="3" name="Text Placeholder 2"/>
          <p:cNvSpPr>
            <a:spLocks noGrp="1"/>
          </p:cNvSpPr>
          <p:nvPr>
            <p:ph sz="quarter" idx="1"/>
          </p:nvPr>
        </p:nvSpPr>
        <p:spPr>
          <a:xfrm>
            <a:off x="914400" y="1447800"/>
            <a:ext cx="3657600" cy="4572000"/>
          </a:xfrm>
        </p:spPr>
        <p:txBody>
          <a:bodyPr>
            <a:normAutofit/>
          </a:bodyPr>
          <a:lstStyle/>
          <a:p>
            <a:pPr marL="457200" indent="-457200">
              <a:spcBef>
                <a:spcPct val="50000"/>
              </a:spcBef>
              <a:buFontTx/>
              <a:buChar char="•"/>
            </a:pPr>
            <a:r>
              <a:rPr lang="en-US" dirty="0">
                <a:latin typeface="Arial" charset="0"/>
              </a:rPr>
              <a:t>The condition is tested</a:t>
            </a:r>
          </a:p>
          <a:p>
            <a:pPr marL="457200" indent="-457200">
              <a:spcBef>
                <a:spcPct val="50000"/>
              </a:spcBef>
              <a:buFontTx/>
              <a:buChar char="•"/>
            </a:pPr>
            <a:r>
              <a:rPr lang="en-US" dirty="0">
                <a:latin typeface="Arial" charset="0"/>
              </a:rPr>
              <a:t>If the condition is true, the loop body is executed and the condition is retested.</a:t>
            </a:r>
          </a:p>
          <a:p>
            <a:pPr marL="457200" indent="-457200">
              <a:spcBef>
                <a:spcPct val="50000"/>
              </a:spcBef>
              <a:buFontTx/>
              <a:buChar char="•"/>
            </a:pPr>
            <a:r>
              <a:rPr lang="en-US" dirty="0">
                <a:latin typeface="Arial" charset="0"/>
              </a:rPr>
              <a:t>When the condition is false, the loop is exited.</a:t>
            </a:r>
          </a:p>
          <a:p>
            <a:endParaRPr lang="en-US" dirty="0"/>
          </a:p>
        </p:txBody>
      </p:sp>
      <p:grpSp>
        <p:nvGrpSpPr>
          <p:cNvPr id="5" name="Group 4"/>
          <p:cNvGrpSpPr/>
          <p:nvPr/>
        </p:nvGrpSpPr>
        <p:grpSpPr>
          <a:xfrm>
            <a:off x="4713249" y="1203960"/>
            <a:ext cx="4049751" cy="4892040"/>
            <a:chOff x="4713249" y="1203960"/>
            <a:chExt cx="4049751" cy="4892040"/>
          </a:xfrm>
        </p:grpSpPr>
        <p:sp>
          <p:nvSpPr>
            <p:cNvPr id="6" name="AutoShape 3"/>
            <p:cNvSpPr>
              <a:spLocks noChangeArrowheads="1"/>
            </p:cNvSpPr>
            <p:nvPr/>
          </p:nvSpPr>
          <p:spPr bwMode="auto">
            <a:xfrm>
              <a:off x="5551449" y="1752600"/>
              <a:ext cx="1752600" cy="1295400"/>
            </a:xfrm>
            <a:prstGeom prst="diamond">
              <a:avLst/>
            </a:prstGeom>
            <a:solidFill>
              <a:srgbClr val="FFFF66"/>
            </a:solidFill>
            <a:ln w="9525">
              <a:solidFill>
                <a:schemeClr val="tx1"/>
              </a:solidFill>
              <a:miter lim="800000"/>
              <a:headEnd/>
              <a:tailEnd/>
            </a:ln>
          </p:spPr>
          <p:txBody>
            <a:bodyPr wrap="none" anchor="ctr"/>
            <a:lstStyle/>
            <a:p>
              <a:pPr algn="ctr">
                <a:spcBef>
                  <a:spcPct val="50000"/>
                </a:spcBef>
              </a:pPr>
              <a:endParaRPr lang="en-US" sz="1200" b="1">
                <a:solidFill>
                  <a:srgbClr val="00000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5932449" y="2286000"/>
              <a:ext cx="1066800" cy="244475"/>
            </a:xfrm>
            <a:prstGeom prst="rect">
              <a:avLst/>
            </a:prstGeom>
            <a:noFill/>
            <a:ln w="9525">
              <a:noFill/>
              <a:miter lim="800000"/>
              <a:headEnd/>
              <a:tailEnd/>
            </a:ln>
          </p:spPr>
          <p:txBody>
            <a:bodyPr lIns="0" tIns="0" rIns="0" bIns="0">
              <a:spAutoFit/>
            </a:bodyPr>
            <a:lstStyle/>
            <a:p>
              <a:pPr algn="ctr" eaLnBrk="1" hangingPunct="1"/>
              <a:r>
                <a:rPr lang="en-US" sz="1600">
                  <a:latin typeface="Arial" charset="0"/>
                </a:rPr>
                <a:t>condition</a:t>
              </a:r>
            </a:p>
          </p:txBody>
        </p:sp>
        <p:sp>
          <p:nvSpPr>
            <p:cNvPr id="8" name="Rectangle 5"/>
            <p:cNvSpPr>
              <a:spLocks noChangeArrowheads="1"/>
            </p:cNvSpPr>
            <p:nvPr/>
          </p:nvSpPr>
          <p:spPr bwMode="auto">
            <a:xfrm>
              <a:off x="5703849" y="3810000"/>
              <a:ext cx="1524000" cy="533400"/>
            </a:xfrm>
            <a:prstGeom prst="rect">
              <a:avLst/>
            </a:prstGeom>
            <a:solidFill>
              <a:srgbClr val="CCCCFF"/>
            </a:solidFill>
            <a:ln w="9525">
              <a:solidFill>
                <a:schemeClr val="tx1"/>
              </a:solidFill>
              <a:round/>
              <a:headEnd/>
              <a:tailEnd/>
            </a:ln>
          </p:spPr>
          <p:txBody>
            <a:bodyPr wrap="none" anchor="ctr"/>
            <a:lstStyle/>
            <a:p>
              <a:endParaRPr lang="en-US"/>
            </a:p>
          </p:txBody>
        </p:sp>
        <p:sp>
          <p:nvSpPr>
            <p:cNvPr id="9" name="Text Box 6"/>
            <p:cNvSpPr txBox="1">
              <a:spLocks noChangeArrowheads="1"/>
            </p:cNvSpPr>
            <p:nvPr/>
          </p:nvSpPr>
          <p:spPr bwMode="auto">
            <a:xfrm>
              <a:off x="5932449" y="3962400"/>
              <a:ext cx="1219200" cy="274638"/>
            </a:xfrm>
            <a:prstGeom prst="rect">
              <a:avLst/>
            </a:prstGeom>
            <a:noFill/>
            <a:ln w="9525">
              <a:noFill/>
              <a:miter lim="800000"/>
              <a:headEnd/>
              <a:tailEnd/>
            </a:ln>
          </p:spPr>
          <p:txBody>
            <a:bodyPr lIns="0" tIns="0" rIns="0" bIns="0">
              <a:spAutoFit/>
            </a:bodyPr>
            <a:lstStyle/>
            <a:p>
              <a:pPr eaLnBrk="1" hangingPunct="1"/>
              <a:r>
                <a:rPr lang="en-US">
                  <a:latin typeface="Arial" charset="0"/>
                </a:rPr>
                <a:t>loop body</a:t>
              </a:r>
            </a:p>
          </p:txBody>
        </p:sp>
        <p:sp>
          <p:nvSpPr>
            <p:cNvPr id="10" name="Line 7"/>
            <p:cNvSpPr>
              <a:spLocks noChangeShapeType="1"/>
            </p:cNvSpPr>
            <p:nvPr/>
          </p:nvSpPr>
          <p:spPr bwMode="auto">
            <a:xfrm>
              <a:off x="6432396" y="1360449"/>
              <a:ext cx="0" cy="381000"/>
            </a:xfrm>
            <a:prstGeom prst="line">
              <a:avLst/>
            </a:prstGeom>
            <a:noFill/>
            <a:ln w="9525">
              <a:solidFill>
                <a:schemeClr val="tx1"/>
              </a:solidFill>
              <a:round/>
              <a:headEnd/>
              <a:tailEnd type="triangle" w="med" len="med"/>
            </a:ln>
          </p:spPr>
          <p:txBody>
            <a:bodyPr wrap="none"/>
            <a:lstStyle/>
            <a:p>
              <a:endParaRPr lang="en-US"/>
            </a:p>
          </p:txBody>
        </p:sp>
        <p:sp>
          <p:nvSpPr>
            <p:cNvPr id="11" name="Text Box 8"/>
            <p:cNvSpPr txBox="1">
              <a:spLocks noChangeArrowheads="1"/>
            </p:cNvSpPr>
            <p:nvPr/>
          </p:nvSpPr>
          <p:spPr bwMode="auto">
            <a:xfrm>
              <a:off x="7761249" y="1981200"/>
              <a:ext cx="533400" cy="274638"/>
            </a:xfrm>
            <a:prstGeom prst="rect">
              <a:avLst/>
            </a:prstGeom>
            <a:noFill/>
            <a:ln w="9525">
              <a:noFill/>
              <a:miter lim="800000"/>
              <a:headEnd/>
              <a:tailEnd/>
            </a:ln>
          </p:spPr>
          <p:txBody>
            <a:bodyPr lIns="0" tIns="0" rIns="0" bIns="0">
              <a:spAutoFit/>
            </a:bodyPr>
            <a:lstStyle/>
            <a:p>
              <a:pPr eaLnBrk="1" hangingPunct="1">
                <a:spcBef>
                  <a:spcPct val="50000"/>
                </a:spcBef>
              </a:pPr>
              <a:r>
                <a:rPr lang="en-US" dirty="0">
                  <a:latin typeface="Arial" charset="0"/>
                </a:rPr>
                <a:t>false</a:t>
              </a:r>
            </a:p>
          </p:txBody>
        </p:sp>
        <p:sp>
          <p:nvSpPr>
            <p:cNvPr id="12" name="Text Box 9"/>
            <p:cNvSpPr txBox="1">
              <a:spLocks noChangeArrowheads="1"/>
            </p:cNvSpPr>
            <p:nvPr/>
          </p:nvSpPr>
          <p:spPr bwMode="auto">
            <a:xfrm>
              <a:off x="5780049" y="3276600"/>
              <a:ext cx="396875" cy="274638"/>
            </a:xfrm>
            <a:prstGeom prst="rect">
              <a:avLst/>
            </a:prstGeom>
            <a:noFill/>
            <a:ln w="9525">
              <a:noFill/>
              <a:miter lim="800000"/>
              <a:headEnd/>
              <a:tailEnd/>
            </a:ln>
          </p:spPr>
          <p:txBody>
            <a:bodyPr lIns="0" tIns="0" rIns="0" bIns="0">
              <a:spAutoFit/>
            </a:bodyPr>
            <a:lstStyle/>
            <a:p>
              <a:pPr eaLnBrk="1" hangingPunct="1"/>
              <a:r>
                <a:rPr lang="en-US">
                  <a:latin typeface="Arial" charset="0"/>
                </a:rPr>
                <a:t>true</a:t>
              </a:r>
            </a:p>
          </p:txBody>
        </p:sp>
        <p:sp>
          <p:nvSpPr>
            <p:cNvPr id="13" name="Text Box 10"/>
            <p:cNvSpPr txBox="1">
              <a:spLocks noChangeArrowheads="1"/>
            </p:cNvSpPr>
            <p:nvPr/>
          </p:nvSpPr>
          <p:spPr bwMode="auto">
            <a:xfrm>
              <a:off x="4941849" y="5562600"/>
              <a:ext cx="1219200" cy="457200"/>
            </a:xfrm>
            <a:prstGeom prst="rect">
              <a:avLst/>
            </a:prstGeom>
            <a:noFill/>
            <a:ln w="9525">
              <a:noFill/>
              <a:miter lim="800000"/>
              <a:headEnd/>
              <a:tailEnd/>
            </a:ln>
          </p:spPr>
          <p:txBody>
            <a:bodyPr>
              <a:spAutoFit/>
            </a:bodyPr>
            <a:lstStyle/>
            <a:p>
              <a:pPr eaLnBrk="1" hangingPunct="1">
                <a:spcBef>
                  <a:spcPct val="50000"/>
                </a:spcBef>
              </a:pPr>
              <a:endParaRPr lang="en-US" sz="2400">
                <a:latin typeface="Arial" charset="0"/>
              </a:endParaRPr>
            </a:p>
          </p:txBody>
        </p:sp>
        <p:sp>
          <p:nvSpPr>
            <p:cNvPr id="14" name="Line 12"/>
            <p:cNvSpPr>
              <a:spLocks noChangeShapeType="1"/>
            </p:cNvSpPr>
            <p:nvPr/>
          </p:nvSpPr>
          <p:spPr bwMode="auto">
            <a:xfrm>
              <a:off x="6465849" y="3048000"/>
              <a:ext cx="0" cy="762000"/>
            </a:xfrm>
            <a:prstGeom prst="line">
              <a:avLst/>
            </a:prstGeom>
            <a:noFill/>
            <a:ln w="9525">
              <a:solidFill>
                <a:schemeClr val="tx1"/>
              </a:solidFill>
              <a:round/>
              <a:headEnd/>
              <a:tailEnd type="triangle" w="med" len="med"/>
            </a:ln>
          </p:spPr>
          <p:txBody>
            <a:bodyPr wrap="none" anchor="ctr"/>
            <a:lstStyle/>
            <a:p>
              <a:endParaRPr lang="en-US"/>
            </a:p>
          </p:txBody>
        </p:sp>
        <p:sp>
          <p:nvSpPr>
            <p:cNvPr id="15" name="Rectangle 13"/>
            <p:cNvSpPr>
              <a:spLocks noChangeArrowheads="1"/>
            </p:cNvSpPr>
            <p:nvPr/>
          </p:nvSpPr>
          <p:spPr bwMode="auto">
            <a:xfrm>
              <a:off x="5627649" y="5486400"/>
              <a:ext cx="1524000" cy="609600"/>
            </a:xfrm>
            <a:prstGeom prst="rect">
              <a:avLst/>
            </a:prstGeom>
            <a:solidFill>
              <a:srgbClr val="CCCCFF"/>
            </a:solidFill>
            <a:ln w="9525">
              <a:solidFill>
                <a:schemeClr val="tx1"/>
              </a:solidFill>
              <a:round/>
              <a:headEnd/>
              <a:tailEnd/>
            </a:ln>
          </p:spPr>
          <p:txBody>
            <a:bodyPr wrap="none" anchor="ctr"/>
            <a:lstStyle/>
            <a:p>
              <a:endParaRPr lang="en-US"/>
            </a:p>
          </p:txBody>
        </p:sp>
        <p:sp>
          <p:nvSpPr>
            <p:cNvPr id="16" name="Text Box 14"/>
            <p:cNvSpPr txBox="1">
              <a:spLocks noChangeArrowheads="1"/>
            </p:cNvSpPr>
            <p:nvPr/>
          </p:nvSpPr>
          <p:spPr bwMode="auto">
            <a:xfrm>
              <a:off x="5856249" y="5638800"/>
              <a:ext cx="1111250" cy="366713"/>
            </a:xfrm>
            <a:prstGeom prst="rect">
              <a:avLst/>
            </a:prstGeom>
            <a:noFill/>
            <a:ln w="9525">
              <a:noFill/>
              <a:miter lim="800000"/>
              <a:headEnd/>
              <a:tailEnd/>
            </a:ln>
          </p:spPr>
          <p:txBody>
            <a:bodyPr wrap="none">
              <a:spAutoFit/>
            </a:bodyPr>
            <a:lstStyle/>
            <a:p>
              <a:pPr eaLnBrk="1" hangingPunct="1"/>
              <a:r>
                <a:rPr lang="en-US" dirty="0">
                  <a:latin typeface="Arial" charset="0"/>
                </a:rPr>
                <a:t>next </a:t>
              </a:r>
              <a:r>
                <a:rPr lang="en-US" dirty="0" err="1">
                  <a:latin typeface="Arial" charset="0"/>
                </a:rPr>
                <a:t>stmt</a:t>
              </a:r>
              <a:endParaRPr lang="en-US" dirty="0">
                <a:latin typeface="Arial" charset="0"/>
              </a:endParaRPr>
            </a:p>
          </p:txBody>
        </p:sp>
        <p:sp>
          <p:nvSpPr>
            <p:cNvPr id="17" name="Line 15"/>
            <p:cNvSpPr>
              <a:spLocks noChangeShapeType="1"/>
            </p:cNvSpPr>
            <p:nvPr/>
          </p:nvSpPr>
          <p:spPr bwMode="auto">
            <a:xfrm>
              <a:off x="7315200" y="2395653"/>
              <a:ext cx="1447800" cy="0"/>
            </a:xfrm>
            <a:prstGeom prst="line">
              <a:avLst/>
            </a:prstGeom>
            <a:noFill/>
            <a:ln w="9525">
              <a:solidFill>
                <a:schemeClr val="tx1"/>
              </a:solidFill>
              <a:round/>
              <a:headEnd/>
              <a:tailEnd type="triangle" w="med" len="med"/>
            </a:ln>
          </p:spPr>
          <p:txBody>
            <a:bodyPr wrap="none" anchor="ctr"/>
            <a:lstStyle/>
            <a:p>
              <a:endParaRPr lang="en-US"/>
            </a:p>
          </p:txBody>
        </p:sp>
        <p:sp>
          <p:nvSpPr>
            <p:cNvPr id="18" name="Line 16"/>
            <p:cNvSpPr>
              <a:spLocks noChangeShapeType="1"/>
            </p:cNvSpPr>
            <p:nvPr/>
          </p:nvSpPr>
          <p:spPr bwMode="auto">
            <a:xfrm>
              <a:off x="8751849" y="2427249"/>
              <a:ext cx="0" cy="2667000"/>
            </a:xfrm>
            <a:prstGeom prst="line">
              <a:avLst/>
            </a:prstGeom>
            <a:noFill/>
            <a:ln w="9525">
              <a:solidFill>
                <a:schemeClr val="tx1"/>
              </a:solidFill>
              <a:round/>
              <a:headEnd/>
              <a:tailEnd type="triangle" w="med" len="med"/>
            </a:ln>
          </p:spPr>
          <p:txBody>
            <a:bodyPr wrap="none" anchor="ctr"/>
            <a:lstStyle/>
            <a:p>
              <a:endParaRPr lang="en-US"/>
            </a:p>
          </p:txBody>
        </p:sp>
        <p:sp>
          <p:nvSpPr>
            <p:cNvPr id="19" name="Line 17"/>
            <p:cNvSpPr>
              <a:spLocks noChangeShapeType="1"/>
            </p:cNvSpPr>
            <p:nvPr/>
          </p:nvSpPr>
          <p:spPr bwMode="auto">
            <a:xfrm>
              <a:off x="6465849" y="4343400"/>
              <a:ext cx="0" cy="457200"/>
            </a:xfrm>
            <a:prstGeom prst="line">
              <a:avLst/>
            </a:prstGeom>
            <a:noFill/>
            <a:ln w="9525">
              <a:solidFill>
                <a:schemeClr val="tx1"/>
              </a:solidFill>
              <a:round/>
              <a:headEnd/>
              <a:tailEnd/>
            </a:ln>
          </p:spPr>
          <p:txBody>
            <a:bodyPr wrap="none" anchor="ctr"/>
            <a:lstStyle/>
            <a:p>
              <a:endParaRPr lang="en-US"/>
            </a:p>
          </p:txBody>
        </p:sp>
        <p:sp>
          <p:nvSpPr>
            <p:cNvPr id="20" name="Line 18"/>
            <p:cNvSpPr>
              <a:spLocks noChangeShapeType="1"/>
            </p:cNvSpPr>
            <p:nvPr/>
          </p:nvSpPr>
          <p:spPr bwMode="auto">
            <a:xfrm flipH="1">
              <a:off x="4713249" y="4800600"/>
              <a:ext cx="1752600" cy="0"/>
            </a:xfrm>
            <a:prstGeom prst="line">
              <a:avLst/>
            </a:prstGeom>
            <a:noFill/>
            <a:ln w="9525">
              <a:solidFill>
                <a:schemeClr val="tx1"/>
              </a:solidFill>
              <a:round/>
              <a:headEnd/>
              <a:tailEnd type="triangle" w="med" len="med"/>
            </a:ln>
          </p:spPr>
          <p:txBody>
            <a:bodyPr wrap="none" anchor="ctr"/>
            <a:lstStyle/>
            <a:p>
              <a:endParaRPr lang="en-US"/>
            </a:p>
          </p:txBody>
        </p:sp>
        <p:sp>
          <p:nvSpPr>
            <p:cNvPr id="21" name="Line 19"/>
            <p:cNvSpPr>
              <a:spLocks noChangeShapeType="1"/>
            </p:cNvSpPr>
            <p:nvPr/>
          </p:nvSpPr>
          <p:spPr bwMode="auto">
            <a:xfrm flipV="1">
              <a:off x="4713249" y="2362200"/>
              <a:ext cx="0" cy="2438400"/>
            </a:xfrm>
            <a:prstGeom prst="line">
              <a:avLst/>
            </a:prstGeom>
            <a:noFill/>
            <a:ln w="9525">
              <a:solidFill>
                <a:schemeClr val="tx1"/>
              </a:solidFill>
              <a:round/>
              <a:headEnd/>
              <a:tailEnd type="triangle" w="med" len="med"/>
            </a:ln>
          </p:spPr>
          <p:txBody>
            <a:bodyPr wrap="none" anchor="ctr"/>
            <a:lstStyle/>
            <a:p>
              <a:endParaRPr lang="en-US"/>
            </a:p>
          </p:txBody>
        </p:sp>
        <p:sp>
          <p:nvSpPr>
            <p:cNvPr id="22" name="Line 20"/>
            <p:cNvSpPr>
              <a:spLocks noChangeShapeType="1"/>
            </p:cNvSpPr>
            <p:nvPr/>
          </p:nvSpPr>
          <p:spPr bwMode="auto">
            <a:xfrm>
              <a:off x="4713249" y="2384502"/>
              <a:ext cx="869796" cy="0"/>
            </a:xfrm>
            <a:prstGeom prst="line">
              <a:avLst/>
            </a:prstGeom>
            <a:noFill/>
            <a:ln w="9525">
              <a:solidFill>
                <a:schemeClr val="tx1"/>
              </a:solidFill>
              <a:round/>
              <a:headEnd/>
              <a:tailEnd type="triangle" w="med" len="med"/>
            </a:ln>
          </p:spPr>
          <p:txBody>
            <a:bodyPr wrap="none" anchor="ctr"/>
            <a:lstStyle/>
            <a:p>
              <a:endParaRPr lang="en-US"/>
            </a:p>
          </p:txBody>
        </p:sp>
        <p:sp>
          <p:nvSpPr>
            <p:cNvPr id="23" name="Line 21"/>
            <p:cNvSpPr>
              <a:spLocks noChangeShapeType="1"/>
            </p:cNvSpPr>
            <p:nvPr/>
          </p:nvSpPr>
          <p:spPr bwMode="auto">
            <a:xfrm flipH="1">
              <a:off x="6389649" y="5105400"/>
              <a:ext cx="2362200" cy="0"/>
            </a:xfrm>
            <a:prstGeom prst="line">
              <a:avLst/>
            </a:prstGeom>
            <a:noFill/>
            <a:ln w="9525">
              <a:solidFill>
                <a:schemeClr val="tx1"/>
              </a:solidFill>
              <a:round/>
              <a:headEnd/>
              <a:tailEnd/>
            </a:ln>
          </p:spPr>
          <p:txBody>
            <a:bodyPr wrap="none" anchor="ctr"/>
            <a:lstStyle/>
            <a:p>
              <a:endParaRPr lang="en-US"/>
            </a:p>
          </p:txBody>
        </p:sp>
        <p:sp>
          <p:nvSpPr>
            <p:cNvPr id="24" name="Line 22"/>
            <p:cNvSpPr>
              <a:spLocks noChangeShapeType="1"/>
            </p:cNvSpPr>
            <p:nvPr/>
          </p:nvSpPr>
          <p:spPr bwMode="auto">
            <a:xfrm>
              <a:off x="6389649" y="51054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25" name="Oval 6"/>
            <p:cNvSpPr>
              <a:spLocks noChangeArrowheads="1"/>
            </p:cNvSpPr>
            <p:nvPr/>
          </p:nvSpPr>
          <p:spPr bwMode="auto">
            <a:xfrm>
              <a:off x="6355080" y="1203960"/>
              <a:ext cx="170562" cy="165555"/>
            </a:xfrm>
            <a:prstGeom prst="ellipse">
              <a:avLst/>
            </a:prstGeom>
            <a:noFill/>
            <a:ln w="317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266351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noProof="1"/>
              <a:t>The </a:t>
            </a:r>
            <a:r>
              <a:rPr lang="en-US" noProof="1">
                <a:latin typeface="Courier New" charset="0"/>
                <a:ea typeface="Courier New" charset="0"/>
                <a:cs typeface="Courier New" charset="0"/>
              </a:rPr>
              <a:t>while</a:t>
            </a:r>
            <a:r>
              <a:rPr lang="en-US" noProof="1"/>
              <a:t> Loop</a:t>
            </a:r>
            <a:endParaRPr lang="en-US" dirty="0"/>
          </a:p>
        </p:txBody>
      </p:sp>
      <p:sp>
        <p:nvSpPr>
          <p:cNvPr id="11268" name="Rectangle 3"/>
          <p:cNvSpPr>
            <a:spLocks noGrp="1" noChangeArrowheads="1"/>
          </p:cNvSpPr>
          <p:nvPr>
            <p:ph sz="quarter" idx="1"/>
          </p:nvPr>
        </p:nvSpPr>
        <p:spPr>
          <a:xfrm>
            <a:off x="914400" y="1447800"/>
            <a:ext cx="7772400" cy="4953000"/>
          </a:xfrm>
        </p:spPr>
        <p:txBody>
          <a:bodyPr>
            <a:normAutofit/>
          </a:bodyPr>
          <a:lstStyle/>
          <a:p>
            <a:pPr>
              <a:lnSpc>
                <a:spcPct val="90000"/>
              </a:lnSpc>
              <a:spcBef>
                <a:spcPct val="5000"/>
              </a:spcBef>
            </a:pPr>
            <a:r>
              <a:rPr lang="en-US" dirty="0"/>
              <a:t>Syntax:</a:t>
            </a:r>
          </a:p>
          <a:p>
            <a:pPr lvl="1">
              <a:lnSpc>
                <a:spcPct val="90000"/>
              </a:lnSpc>
              <a:spcBef>
                <a:spcPct val="5000"/>
              </a:spcBef>
              <a:buFont typeface="Wingdings" pitchFamily="2" charset="2"/>
              <a:buNone/>
            </a:pPr>
            <a:endParaRPr lang="en-US" b="1" dirty="0">
              <a:solidFill>
                <a:srgbClr val="0070C0"/>
              </a:solidFill>
              <a:latin typeface="Courier New" pitchFamily="49" charset="0"/>
              <a:cs typeface="Courier New" pitchFamily="49" charset="0"/>
            </a:endParaRPr>
          </a:p>
          <a:p>
            <a:pPr lvl="1">
              <a:lnSpc>
                <a:spcPct val="90000"/>
              </a:lnSpc>
              <a:spcBef>
                <a:spcPct val="5000"/>
              </a:spcBef>
              <a:buFont typeface="Wingdings" pitchFamily="2" charset="2"/>
              <a:buNone/>
            </a:pPr>
            <a:r>
              <a:rPr lang="en-US" b="1" dirty="0">
                <a:solidFill>
                  <a:srgbClr val="00487E"/>
                </a:solidFill>
                <a:latin typeface="Courier New" pitchFamily="49" charset="0"/>
                <a:cs typeface="Courier New" pitchFamily="49" charset="0"/>
              </a:rPr>
              <a:t>while (expression)</a:t>
            </a:r>
          </a:p>
          <a:p>
            <a:pPr lvl="1">
              <a:lnSpc>
                <a:spcPct val="90000"/>
              </a:lnSpc>
              <a:spcBef>
                <a:spcPct val="5000"/>
              </a:spcBef>
              <a:buFont typeface="Wingdings" pitchFamily="2" charset="2"/>
              <a:buNone/>
            </a:pPr>
            <a:r>
              <a:rPr lang="en-US" b="1" dirty="0">
                <a:solidFill>
                  <a:srgbClr val="00487E"/>
                </a:solidFill>
                <a:latin typeface="Courier New" pitchFamily="49" charset="0"/>
                <a:cs typeface="Courier New" pitchFamily="49" charset="0"/>
              </a:rPr>
              <a:t>     basic block </a:t>
            </a:r>
          </a:p>
          <a:p>
            <a:pPr eaLnBrk="1" hangingPunct="1">
              <a:lnSpc>
                <a:spcPct val="90000"/>
              </a:lnSpc>
              <a:spcBef>
                <a:spcPts val="1200"/>
              </a:spcBef>
              <a:buFont typeface="Wingdings" pitchFamily="2" charset="2"/>
              <a:buNone/>
            </a:pPr>
            <a:endParaRPr lang="en-US" dirty="0"/>
          </a:p>
          <a:p>
            <a:pPr>
              <a:lnSpc>
                <a:spcPct val="90000"/>
              </a:lnSpc>
              <a:spcBef>
                <a:spcPts val="1200"/>
              </a:spcBef>
            </a:pPr>
            <a:r>
              <a:rPr lang="en-US" dirty="0"/>
              <a:t>Expression = Condition to be tested</a:t>
            </a:r>
          </a:p>
          <a:p>
            <a:pPr lvl="1">
              <a:lnSpc>
                <a:spcPct val="90000"/>
              </a:lnSpc>
              <a:spcBef>
                <a:spcPts val="1200"/>
              </a:spcBef>
            </a:pPr>
            <a:r>
              <a:rPr lang="en-US" dirty="0"/>
              <a:t>Resolves to true or false</a:t>
            </a:r>
          </a:p>
          <a:p>
            <a:pPr>
              <a:lnSpc>
                <a:spcPct val="90000"/>
              </a:lnSpc>
              <a:spcBef>
                <a:spcPts val="1200"/>
              </a:spcBef>
            </a:pPr>
            <a:r>
              <a:rPr lang="en-US" dirty="0"/>
              <a:t>Basic Block = Loop Body</a:t>
            </a:r>
          </a:p>
          <a:p>
            <a:pPr lvl="1">
              <a:lnSpc>
                <a:spcPct val="90000"/>
              </a:lnSpc>
              <a:spcBef>
                <a:spcPts val="1200"/>
              </a:spcBef>
            </a:pPr>
            <a:r>
              <a:rPr lang="en-US" dirty="0"/>
              <a:t>Reminder – Basic Block:</a:t>
            </a:r>
          </a:p>
          <a:p>
            <a:pPr lvl="2">
              <a:lnSpc>
                <a:spcPct val="90000"/>
              </a:lnSpc>
              <a:spcBef>
                <a:spcPts val="1200"/>
              </a:spcBef>
            </a:pPr>
            <a:r>
              <a:rPr lang="en-US" dirty="0"/>
              <a:t>Single statement or</a:t>
            </a:r>
          </a:p>
          <a:p>
            <a:pPr lvl="2">
              <a:lnSpc>
                <a:spcPct val="90000"/>
              </a:lnSpc>
              <a:spcBef>
                <a:spcPts val="1200"/>
              </a:spcBef>
            </a:pPr>
            <a:r>
              <a:rPr lang="en-US" dirty="0"/>
              <a:t>Multiple statements enclosed in braces</a:t>
            </a:r>
          </a:p>
        </p:txBody>
      </p:sp>
      <p:pic>
        <p:nvPicPr>
          <p:cNvPr id="6" name="Picture 2"/>
          <p:cNvPicPr>
            <a:picLocks noChangeAspect="1" noChangeArrowheads="1"/>
          </p:cNvPicPr>
          <p:nvPr/>
        </p:nvPicPr>
        <p:blipFill>
          <a:blip r:embed="rId3" cstate="print"/>
          <a:srcRect l="53760" t="14497" r="8640" b="16752"/>
          <a:stretch>
            <a:fillRect/>
          </a:stretch>
        </p:blipFill>
        <p:spPr bwMode="auto">
          <a:xfrm>
            <a:off x="8107094" y="36576"/>
            <a:ext cx="1000330" cy="718446"/>
          </a:xfrm>
          <a:prstGeom prst="rect">
            <a:avLst/>
          </a:prstGeom>
          <a:noFill/>
        </p:spPr>
      </p:pic>
      <p:sp>
        <p:nvSpPr>
          <p:cNvPr id="7" name="TextBox 6"/>
          <p:cNvSpPr txBox="1"/>
          <p:nvPr/>
        </p:nvSpPr>
        <p:spPr>
          <a:xfrm>
            <a:off x="8482331" y="131863"/>
            <a:ext cx="336699" cy="523220"/>
          </a:xfrm>
          <a:prstGeom prst="rect">
            <a:avLst/>
          </a:prstGeom>
          <a:noFill/>
        </p:spPr>
        <p:txBody>
          <a:bodyPr wrap="square" rtlCol="0">
            <a:spAutoFit/>
          </a:bodyPr>
          <a:lstStyle/>
          <a:p>
            <a:r>
              <a:rPr lang="en-US" sz="2800" b="1" dirty="0">
                <a:solidFill>
                  <a:srgbClr val="FF0000"/>
                </a:solidFill>
              </a:rPr>
              <a:t>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dirty="0"/>
              <a:t>Loop Control Variable (LCV)</a:t>
            </a:r>
          </a:p>
        </p:txBody>
      </p:sp>
      <p:sp>
        <p:nvSpPr>
          <p:cNvPr id="12292" name="Rectangle 3"/>
          <p:cNvSpPr>
            <a:spLocks noGrp="1" noChangeArrowheads="1"/>
          </p:cNvSpPr>
          <p:nvPr>
            <p:ph sz="quarter" idx="1"/>
          </p:nvPr>
        </p:nvSpPr>
        <p:spPr/>
        <p:txBody>
          <a:bodyPr>
            <a:normAutofit/>
          </a:bodyPr>
          <a:lstStyle/>
          <a:p>
            <a:pPr eaLnBrk="1" hangingPunct="1"/>
            <a:r>
              <a:rPr lang="en-US" dirty="0"/>
              <a:t>The loop control variable is the variable whose value controls loop repetition.</a:t>
            </a:r>
          </a:p>
          <a:p>
            <a:pPr eaLnBrk="1" hangingPunct="1"/>
            <a:r>
              <a:rPr lang="en-US" dirty="0"/>
              <a:t>For a </a:t>
            </a:r>
            <a:r>
              <a:rPr lang="en-US" dirty="0">
                <a:latin typeface="Courier New" charset="0"/>
                <a:ea typeface="Courier New" charset="0"/>
                <a:cs typeface="Courier New" charset="0"/>
              </a:rPr>
              <a:t>while</a:t>
            </a:r>
            <a:r>
              <a:rPr lang="en-US" dirty="0"/>
              <a:t> loop to execute properly, the loop control variable must be</a:t>
            </a:r>
          </a:p>
          <a:p>
            <a:pPr lvl="1" eaLnBrk="1" hangingPunct="1"/>
            <a:r>
              <a:rPr lang="en-US" dirty="0"/>
              <a:t>declared</a:t>
            </a:r>
          </a:p>
          <a:p>
            <a:pPr lvl="1" eaLnBrk="1" hangingPunct="1"/>
            <a:r>
              <a:rPr lang="en-US" dirty="0"/>
              <a:t>initialized</a:t>
            </a:r>
          </a:p>
          <a:p>
            <a:pPr lvl="1" eaLnBrk="1" hangingPunct="1"/>
            <a:r>
              <a:rPr lang="en-US" dirty="0"/>
              <a:t>tested</a:t>
            </a:r>
          </a:p>
          <a:p>
            <a:pPr lvl="1" eaLnBrk="1" hangingPunct="1"/>
            <a:r>
              <a:rPr lang="en-US" dirty="0"/>
              <a:t>updated in the body of the loop in such a way that the expression/condition will become false</a:t>
            </a:r>
          </a:p>
          <a:p>
            <a:pPr lvl="2"/>
            <a:r>
              <a:rPr lang="en-US" dirty="0"/>
              <a:t>If not we will have an endless or infinite loop</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pScStd">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AD1F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14131</TotalTime>
  <Words>8739</Words>
  <Application>Microsoft Macintosh PowerPoint</Application>
  <PresentationFormat>On-screen Show (4:3)</PresentationFormat>
  <Paragraphs>870</Paragraphs>
  <Slides>69</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Courier New</vt:lpstr>
      <vt:lpstr>Times New Roman</vt:lpstr>
      <vt:lpstr>Wingdings</vt:lpstr>
      <vt:lpstr>Wingdings 2</vt:lpstr>
      <vt:lpstr>Equity</vt:lpstr>
      <vt:lpstr>Chapter 4 – Repetition &amp; Loops </vt:lpstr>
      <vt:lpstr>Example 1</vt:lpstr>
      <vt:lpstr>Example 2</vt:lpstr>
      <vt:lpstr>Processing an arbitrary number of pairs</vt:lpstr>
      <vt:lpstr>Repetition (Looping)</vt:lpstr>
      <vt:lpstr>The while Loop</vt:lpstr>
      <vt:lpstr>The while Loop</vt:lpstr>
      <vt:lpstr>The while Loop</vt:lpstr>
      <vt:lpstr>Loop Control Variable (LCV)</vt:lpstr>
      <vt:lpstr>Counter-Controlled Repetition</vt:lpstr>
      <vt:lpstr>Example 3</vt:lpstr>
      <vt:lpstr>Loop Pitfalls</vt:lpstr>
      <vt:lpstr>Loop Pitfalls:  Misplaced semicolon</vt:lpstr>
      <vt:lpstr>The for Loop</vt:lpstr>
      <vt:lpstr>Review: Assignment Operators</vt:lpstr>
      <vt:lpstr>Review: Pre-increment operator</vt:lpstr>
      <vt:lpstr>Review: Post-increment operator</vt:lpstr>
      <vt:lpstr>Pre- and Post-decrement operator</vt:lpstr>
      <vt:lpstr>The for Loop</vt:lpstr>
      <vt:lpstr>for Loop Example</vt:lpstr>
      <vt:lpstr>for vs while</vt:lpstr>
      <vt:lpstr>for Loop Example</vt:lpstr>
      <vt:lpstr>for Loop Example</vt:lpstr>
      <vt:lpstr>The do-while Loop</vt:lpstr>
      <vt:lpstr>The do-while Loop</vt:lpstr>
      <vt:lpstr>The do-while Loop</vt:lpstr>
      <vt:lpstr>The do-while Loop</vt:lpstr>
      <vt:lpstr>The break Statement</vt:lpstr>
      <vt:lpstr>The continue Statement</vt:lpstr>
      <vt:lpstr>Looping Subtasks</vt:lpstr>
      <vt:lpstr>Looping Subtasks</vt:lpstr>
      <vt:lpstr>Counter-Controlled Repetition</vt:lpstr>
      <vt:lpstr>Sentinel-Controlled Repetition</vt:lpstr>
      <vt:lpstr>Sentinel-Controlled Priming Read</vt:lpstr>
      <vt:lpstr>Sentinel-Controlled Loop using Priming Read</vt:lpstr>
      <vt:lpstr>Example of sentinel-controlled loop</vt:lpstr>
      <vt:lpstr>Processing an arbitrary number of pairs</vt:lpstr>
      <vt:lpstr>End of Data</vt:lpstr>
      <vt:lpstr>Redirection</vt:lpstr>
      <vt:lpstr>Example:  End-of-input controlled loop using items read &amp; priming read</vt:lpstr>
      <vt:lpstr>Example:  End-of-input controlled loop using just items read</vt:lpstr>
      <vt:lpstr>Example:  End-of-input controlled loop using number of items read</vt:lpstr>
      <vt:lpstr>Detecting End-of-File</vt:lpstr>
      <vt:lpstr>Example:  End-of-file controlled loop</vt:lpstr>
      <vt:lpstr>Example:  end-of-file controlled loop</vt:lpstr>
      <vt:lpstr>Looping Subtask: Counting</vt:lpstr>
      <vt:lpstr>Looping Subtask: Counting</vt:lpstr>
      <vt:lpstr>Looping Subtask: Counting</vt:lpstr>
      <vt:lpstr>Looping Subtask:  Counting</vt:lpstr>
      <vt:lpstr>Looping Subtask:  Counting</vt:lpstr>
      <vt:lpstr>Looping Subtask:  Counting</vt:lpstr>
      <vt:lpstr>Looping Subtask:  Counting</vt:lpstr>
      <vt:lpstr>Looping Subtask:  Counting</vt:lpstr>
      <vt:lpstr>Counting Example</vt:lpstr>
      <vt:lpstr>Looping Subtask:  Counting</vt:lpstr>
      <vt:lpstr>Counting Example</vt:lpstr>
      <vt:lpstr>Looping Subtask:  Counting</vt:lpstr>
      <vt:lpstr>Looping Subtask:   Accumulation (Summing)</vt:lpstr>
      <vt:lpstr>Accumulating Example</vt:lpstr>
      <vt:lpstr>Counting &amp; Accumulating Example</vt:lpstr>
      <vt:lpstr>Counting &amp; Accumulating Example</vt:lpstr>
      <vt:lpstr>Looping Subtasks:  Searching</vt:lpstr>
      <vt:lpstr>Searching Exercise</vt:lpstr>
      <vt:lpstr>Looping Subtasks:  Searching</vt:lpstr>
      <vt:lpstr>Searching Improvement</vt:lpstr>
      <vt:lpstr>Looping Subtasks:  Finding Extremes</vt:lpstr>
      <vt:lpstr>Looping Subtasks:  Finding Extremes</vt:lpstr>
      <vt:lpstr>Extremes Exercise</vt:lpstr>
      <vt:lpstr>Looping Subtasks:  Finding Extremes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Visual Basic 2008: Reloaded 3e</dc:title>
  <dc:creator>Pat Sterling</dc:creator>
  <cp:lastModifiedBy>Andrew Duchowski</cp:lastModifiedBy>
  <cp:revision>330</cp:revision>
  <dcterms:created xsi:type="dcterms:W3CDTF">2006-08-16T00:00:00Z</dcterms:created>
  <dcterms:modified xsi:type="dcterms:W3CDTF">2020-08-16T13:59:11Z</dcterms:modified>
</cp:coreProperties>
</file>